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95" r:id="rId4"/>
    <p:sldId id="264" r:id="rId5"/>
    <p:sldId id="419" r:id="rId6"/>
    <p:sldId id="408" r:id="rId7"/>
    <p:sldId id="293" r:id="rId8"/>
    <p:sldId id="418" r:id="rId9"/>
    <p:sldId id="297" r:id="rId10"/>
    <p:sldId id="300" r:id="rId11"/>
    <p:sldId id="267" r:id="rId12"/>
    <p:sldId id="410" r:id="rId13"/>
    <p:sldId id="411" r:id="rId14"/>
    <p:sldId id="281" r:id="rId15"/>
    <p:sldId id="304" r:id="rId16"/>
    <p:sldId id="412" r:id="rId17"/>
    <p:sldId id="360" r:id="rId18"/>
    <p:sldId id="409" r:id="rId19"/>
    <p:sldId id="361" r:id="rId20"/>
    <p:sldId id="420" r:id="rId21"/>
    <p:sldId id="424" r:id="rId22"/>
    <p:sldId id="425" r:id="rId23"/>
    <p:sldId id="381" r:id="rId24"/>
    <p:sldId id="386" r:id="rId25"/>
    <p:sldId id="421" r:id="rId26"/>
    <p:sldId id="422" r:id="rId27"/>
    <p:sldId id="423" r:id="rId28"/>
    <p:sldId id="380" r:id="rId29"/>
    <p:sldId id="379" r:id="rId30"/>
    <p:sldId id="385" r:id="rId31"/>
    <p:sldId id="319" r:id="rId32"/>
    <p:sldId id="320" r:id="rId33"/>
    <p:sldId id="321" r:id="rId34"/>
    <p:sldId id="322" r:id="rId35"/>
    <p:sldId id="323" r:id="rId36"/>
    <p:sldId id="305" r:id="rId37"/>
    <p:sldId id="413" r:id="rId38"/>
    <p:sldId id="303" r:id="rId39"/>
    <p:sldId id="359" r:id="rId40"/>
    <p:sldId id="306" r:id="rId41"/>
    <p:sldId id="298" r:id="rId42"/>
    <p:sldId id="294" r:id="rId43"/>
    <p:sldId id="308" r:id="rId44"/>
    <p:sldId id="307" r:id="rId45"/>
    <p:sldId id="313" r:id="rId46"/>
    <p:sldId id="309" r:id="rId47"/>
    <p:sldId id="312" r:id="rId48"/>
    <p:sldId id="315" r:id="rId49"/>
    <p:sldId id="314" r:id="rId50"/>
    <p:sldId id="325" r:id="rId51"/>
    <p:sldId id="316" r:id="rId52"/>
    <p:sldId id="358" r:id="rId53"/>
    <p:sldId id="365" r:id="rId54"/>
    <p:sldId id="366" r:id="rId55"/>
    <p:sldId id="367" r:id="rId56"/>
    <p:sldId id="368" r:id="rId57"/>
    <p:sldId id="371" r:id="rId58"/>
    <p:sldId id="372" r:id="rId59"/>
    <p:sldId id="375" r:id="rId60"/>
    <p:sldId id="376" r:id="rId61"/>
    <p:sldId id="388" r:id="rId62"/>
    <p:sldId id="389" r:id="rId63"/>
    <p:sldId id="390" r:id="rId64"/>
    <p:sldId id="387" r:id="rId65"/>
    <p:sldId id="364" r:id="rId66"/>
    <p:sldId id="377" r:id="rId67"/>
    <p:sldId id="407" r:id="rId68"/>
    <p:sldId id="391" r:id="rId69"/>
    <p:sldId id="348" r:id="rId70"/>
    <p:sldId id="344" r:id="rId71"/>
    <p:sldId id="345" r:id="rId72"/>
    <p:sldId id="346" r:id="rId73"/>
    <p:sldId id="347" r:id="rId74"/>
    <p:sldId id="349" r:id="rId75"/>
    <p:sldId id="350" r:id="rId76"/>
    <p:sldId id="392" r:id="rId77"/>
    <p:sldId id="393" r:id="rId78"/>
    <p:sldId id="354" r:id="rId79"/>
    <p:sldId id="394" r:id="rId80"/>
    <p:sldId id="363" r:id="rId81"/>
    <p:sldId id="362" r:id="rId82"/>
    <p:sldId id="395" r:id="rId83"/>
    <p:sldId id="396" r:id="rId84"/>
    <p:sldId id="397" r:id="rId85"/>
    <p:sldId id="398" r:id="rId86"/>
    <p:sldId id="400" r:id="rId87"/>
    <p:sldId id="399" r:id="rId88"/>
    <p:sldId id="405" r:id="rId89"/>
    <p:sldId id="406" r:id="rId9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666666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2C00-67FE-1912-E8BC-70E54CD60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564314-1CBE-CB7A-221C-5B0714EB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82FC94-A1E1-34ED-7B88-6861CEE7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A3AB97-211B-655F-743E-2526BE55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09A837-1CCD-6A4A-BD4F-49869402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74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A2CEF-89FB-0FAC-1932-DFA7EA98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5AED58-4CEA-B190-0C32-D0E2D443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18F129-08CC-0821-C7EE-47020843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50AF3-95A7-D439-44D5-D00FECD7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1368C6-1FEE-8315-F619-D93C18CE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57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D06E09-DBC5-FD5E-2E76-0F7595290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743A17-03DA-1FD9-2BE7-01F62C3DB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9BD64-B79E-A847-E0E0-6CE81528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D98FC-80B0-A2E0-4364-3B629B17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E72A8-C5D5-8910-7139-7F94AF4E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9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9BAF8-FA29-9DD8-54EC-8258C65F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FDAE81-80F3-336D-3B07-486808066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EFCAB5-9B01-EFEB-9621-FEE521AA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5F40EF-7AEE-1237-A817-9E22D478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DA661-89F1-F141-84B9-3075413A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40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745A0-C646-4896-E9FF-B1857B51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9F7DB8-ABBB-C60B-39A9-CF95D7053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9AF86-01AE-7663-71E6-69768E1A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17465-C02E-6995-7CB8-DA022229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9671A-BF4D-EDF7-7CBF-2D7CD66E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78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9120C-6D27-7E8C-B49E-FB06D29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57B79-677A-01EC-BEA2-6D59D840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0D6928-4FBD-397B-30F7-71F0F6B9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187C12-F1F6-59C5-D952-45F07A54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8BC38-DB08-4789-7F8D-BF683D12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8F367C-9819-3AAD-91B5-EB1E99B6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41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99C91-52EB-1620-43D1-251EAE06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1AB613-CC30-B501-C595-A1CF6BB8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83E9B2-0742-2D5F-FCDD-991B20EEF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A35CDA-4244-6C1B-DC4F-6FCD4BCCC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F710DB-CA87-7B18-79D5-E2C420476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081C29-7B2A-B2CC-41F8-EAE34B03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569E1A-42FA-E78E-138E-06670DA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7469B7-2C3A-E654-8348-7C5E7B0A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44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DA081-8E35-C17D-B9B1-C3AB5187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E73831-7981-6898-E375-B82E9F50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549E8C-A6CB-F1C7-F39B-5CA58BCC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844B05-8774-4C7F-8988-28434108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46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97A1B5-9C9A-29B7-CB45-55A5C259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3C26BB-291D-F768-8A05-79171DF5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38EEC9-B3A7-851B-EEE7-D52EAD6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33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1F631-07C3-3128-53E7-3F226DE8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84ADF9-8818-9F8C-603D-FC1BD211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0C9EC-88A1-A6D0-0057-C440D16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C62303-7549-EC0B-345B-C78EF0DC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66664C-B350-6245-2425-C350C0BB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CD9073-B78D-7E9D-3FAC-67401A5F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91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C9000-DFE0-CCD6-5D52-3F201995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0DA735-F1CE-88FD-10E8-F0DB44A6D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D18692-5DF5-DB6B-081D-00E1D6EAE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0ADCCE-5E0A-7C66-3564-DC68F07C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B3E809-1CE6-CAE7-6B90-6A898315F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6C9A4B-2723-6072-8B69-62EFF79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45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A2E24E-C6EC-FE03-2445-2ECBF5C2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BA5EA6-75E9-2D3B-B404-083800E0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B8A8A5-3CC6-AE21-35A1-A2A77672A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0C983-AF12-4E9E-BF47-91427B5AECC3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D8B791-D6A7-A238-A845-155C3A70D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4571C9-45EF-9049-C420-35ABCFAAD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8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4CFA77-4D6E-F0EA-AB68-1E061E90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3337"/>
            <a:ext cx="121443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AA7EF1-6A8B-FD59-7709-A11B05A87CF6}"/>
              </a:ext>
            </a:extLst>
          </p:cNvPr>
          <p:cNvSpPr txBox="1"/>
          <p:nvPr/>
        </p:nvSpPr>
        <p:spPr>
          <a:xfrm>
            <a:off x="665479" y="949259"/>
            <a:ext cx="6696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PROFISSÕES LIGADAS A DADOS</a:t>
            </a:r>
          </a:p>
        </p:txBody>
      </p:sp>
      <p:sp>
        <p:nvSpPr>
          <p:cNvPr id="3" name="Espaço Reservado para Conteúdo 12">
            <a:extLst>
              <a:ext uri="{FF2B5EF4-FFF2-40B4-BE49-F238E27FC236}">
                <a16:creationId xmlns:a16="http://schemas.microsoft.com/office/drawing/2014/main" id="{C2D80DDF-27DB-B4A9-72A8-19987163B423}"/>
              </a:ext>
            </a:extLst>
          </p:cNvPr>
          <p:cNvSpPr txBox="1">
            <a:spLocks/>
          </p:cNvSpPr>
          <p:nvPr/>
        </p:nvSpPr>
        <p:spPr>
          <a:xfrm>
            <a:off x="649824" y="1578320"/>
            <a:ext cx="11377852" cy="505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pt-BR" sz="3200" dirty="0"/>
              <a:t>Analista de Negócio</a:t>
            </a:r>
          </a:p>
          <a:p>
            <a:pPr marL="269875" indent="-269875"/>
            <a:r>
              <a:rPr lang="pt-BR" sz="3200" dirty="0"/>
              <a:t>Analista de BI</a:t>
            </a:r>
          </a:p>
          <a:p>
            <a:pPr marL="269875" indent="-269875"/>
            <a:r>
              <a:rPr lang="pt-BR" sz="3200" dirty="0"/>
              <a:t>Analista de Dados</a:t>
            </a:r>
          </a:p>
          <a:p>
            <a:pPr marL="269875" indent="-269875"/>
            <a:r>
              <a:rPr lang="pt-BR" sz="3200" dirty="0"/>
              <a:t>Cientista de Dados</a:t>
            </a:r>
          </a:p>
          <a:p>
            <a:pPr marL="269875" indent="-269875"/>
            <a:r>
              <a:rPr lang="pt-BR" sz="3200" dirty="0"/>
              <a:t>Engenheiro de Dados</a:t>
            </a:r>
          </a:p>
          <a:p>
            <a:pPr marL="269875" indent="-269875"/>
            <a:r>
              <a:rPr lang="pt-BR" sz="3200" dirty="0"/>
              <a:t>Engenheiro de </a:t>
            </a:r>
            <a:r>
              <a:rPr lang="pt-BR" sz="3200" dirty="0" err="1"/>
              <a:t>Analytics</a:t>
            </a:r>
            <a:endParaRPr lang="pt-BR" sz="3200" dirty="0"/>
          </a:p>
          <a:p>
            <a:pPr marL="269875" indent="-269875"/>
            <a:r>
              <a:rPr lang="pt-BR" sz="3200" dirty="0"/>
              <a:t>Engenheiro de </a:t>
            </a:r>
            <a:r>
              <a:rPr lang="pt-BR" sz="3200" dirty="0" err="1"/>
              <a:t>Machine</a:t>
            </a:r>
            <a:r>
              <a:rPr lang="pt-BR" sz="3200" dirty="0"/>
              <a:t> Learning</a:t>
            </a:r>
          </a:p>
          <a:p>
            <a:pPr marL="269875" indent="-269875"/>
            <a:r>
              <a:rPr lang="pt-BR" sz="3200" dirty="0"/>
              <a:t>Administrador de Dados</a:t>
            </a:r>
          </a:p>
          <a:p>
            <a:pPr marL="269875" indent="-269875"/>
            <a:r>
              <a:rPr lang="pt-BR" sz="3200" dirty="0"/>
              <a:t>Administrador de Banco de Dados (DBA)</a:t>
            </a:r>
          </a:p>
          <a:p>
            <a:pPr marL="177800" indent="-177800"/>
            <a:endParaRPr lang="pt-BR" sz="3200" dirty="0"/>
          </a:p>
          <a:p>
            <a:pPr marL="177800" indent="-177800"/>
            <a:endParaRPr lang="pt-BR" sz="3200" dirty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06619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EVOLUÇÃO ANÁLISE DE DADOS</a:t>
            </a:r>
          </a:p>
        </p:txBody>
      </p:sp>
      <p:sp>
        <p:nvSpPr>
          <p:cNvPr id="2" name="Seta: Entalhada para a Direita 1">
            <a:extLst>
              <a:ext uri="{FF2B5EF4-FFF2-40B4-BE49-F238E27FC236}">
                <a16:creationId xmlns:a16="http://schemas.microsoft.com/office/drawing/2014/main" id="{585BCF6C-D02E-104E-570C-9DC4F7CA0C9E}"/>
              </a:ext>
            </a:extLst>
          </p:cNvPr>
          <p:cNvSpPr/>
          <p:nvPr/>
        </p:nvSpPr>
        <p:spPr>
          <a:xfrm>
            <a:off x="675604" y="2710244"/>
            <a:ext cx="205777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1970..1985</a:t>
            </a:r>
          </a:p>
        </p:txBody>
      </p:sp>
      <p:sp>
        <p:nvSpPr>
          <p:cNvPr id="18" name="Seta: Entalhada para a Direita 17">
            <a:extLst>
              <a:ext uri="{FF2B5EF4-FFF2-40B4-BE49-F238E27FC236}">
                <a16:creationId xmlns:a16="http://schemas.microsoft.com/office/drawing/2014/main" id="{C72DA45A-4CCF-8C93-D1EB-1DD8FC1F85F2}"/>
              </a:ext>
            </a:extLst>
          </p:cNvPr>
          <p:cNvSpPr/>
          <p:nvPr/>
        </p:nvSpPr>
        <p:spPr>
          <a:xfrm>
            <a:off x="2457873" y="2710243"/>
            <a:ext cx="205920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1980..1990</a:t>
            </a:r>
          </a:p>
        </p:txBody>
      </p:sp>
      <p:sp>
        <p:nvSpPr>
          <p:cNvPr id="22" name="Seta: Entalhada para a Direita 21">
            <a:extLst>
              <a:ext uri="{FF2B5EF4-FFF2-40B4-BE49-F238E27FC236}">
                <a16:creationId xmlns:a16="http://schemas.microsoft.com/office/drawing/2014/main" id="{E96A72CF-5D37-BEC7-4976-122C4EE7BD08}"/>
              </a:ext>
            </a:extLst>
          </p:cNvPr>
          <p:cNvSpPr/>
          <p:nvPr/>
        </p:nvSpPr>
        <p:spPr>
          <a:xfrm>
            <a:off x="4232636" y="2709267"/>
            <a:ext cx="205777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1990..2000</a:t>
            </a:r>
          </a:p>
        </p:txBody>
      </p:sp>
      <p:sp>
        <p:nvSpPr>
          <p:cNvPr id="23" name="Seta: Entalhada para a Direita 22">
            <a:extLst>
              <a:ext uri="{FF2B5EF4-FFF2-40B4-BE49-F238E27FC236}">
                <a16:creationId xmlns:a16="http://schemas.microsoft.com/office/drawing/2014/main" id="{57AA5891-644E-4F4E-C848-ECECA05CBC4E}"/>
              </a:ext>
            </a:extLst>
          </p:cNvPr>
          <p:cNvSpPr/>
          <p:nvPr/>
        </p:nvSpPr>
        <p:spPr>
          <a:xfrm>
            <a:off x="6014906" y="2709266"/>
            <a:ext cx="205920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1989..2005</a:t>
            </a:r>
          </a:p>
        </p:txBody>
      </p:sp>
      <p:sp>
        <p:nvSpPr>
          <p:cNvPr id="24" name="Seta: Entalhada para a Direita 23">
            <a:extLst>
              <a:ext uri="{FF2B5EF4-FFF2-40B4-BE49-F238E27FC236}">
                <a16:creationId xmlns:a16="http://schemas.microsoft.com/office/drawing/2014/main" id="{BBE71492-6B44-701A-458B-76F64F325CFE}"/>
              </a:ext>
            </a:extLst>
          </p:cNvPr>
          <p:cNvSpPr/>
          <p:nvPr/>
        </p:nvSpPr>
        <p:spPr>
          <a:xfrm>
            <a:off x="7789669" y="2701964"/>
            <a:ext cx="205777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2005..2010</a:t>
            </a:r>
          </a:p>
        </p:txBody>
      </p:sp>
      <p:sp>
        <p:nvSpPr>
          <p:cNvPr id="25" name="Seta: Entalhada para a Direita 24">
            <a:extLst>
              <a:ext uri="{FF2B5EF4-FFF2-40B4-BE49-F238E27FC236}">
                <a16:creationId xmlns:a16="http://schemas.microsoft.com/office/drawing/2014/main" id="{67F1CF40-1964-8D16-DC30-8BFCE6FBAA86}"/>
              </a:ext>
            </a:extLst>
          </p:cNvPr>
          <p:cNvSpPr/>
          <p:nvPr/>
        </p:nvSpPr>
        <p:spPr>
          <a:xfrm>
            <a:off x="9567924" y="2701963"/>
            <a:ext cx="2059200" cy="1152137"/>
          </a:xfrm>
          <a:prstGeom prst="notchedRightArrow">
            <a:avLst/>
          </a:prstGeom>
          <a:gradFill flip="none" rotWithShape="1">
            <a:gsLst>
              <a:gs pos="15000">
                <a:schemeClr val="accent5">
                  <a:lumMod val="65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cap="sq">
            <a:gradFill flip="none" rotWithShape="1">
              <a:gsLst>
                <a:gs pos="24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200" b="1" dirty="0"/>
              <a:t>   2010..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426F69B-0EBB-9B24-F493-A565BE24A951}"/>
              </a:ext>
            </a:extLst>
          </p:cNvPr>
          <p:cNvSpPr txBox="1"/>
          <p:nvPr/>
        </p:nvSpPr>
        <p:spPr>
          <a:xfrm>
            <a:off x="903018" y="3539215"/>
            <a:ext cx="122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SAD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A2C6A0-801F-49BD-1368-929D7B392E9D}"/>
              </a:ext>
            </a:extLst>
          </p:cNvPr>
          <p:cNvSpPr txBox="1"/>
          <p:nvPr/>
        </p:nvSpPr>
        <p:spPr>
          <a:xfrm>
            <a:off x="2686718" y="3539215"/>
            <a:ext cx="122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EIS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64CCC4C-6F14-0F5E-8C75-BFA19138D373}"/>
              </a:ext>
            </a:extLst>
          </p:cNvPr>
          <p:cNvSpPr txBox="1"/>
          <p:nvPr/>
        </p:nvSpPr>
        <p:spPr>
          <a:xfrm>
            <a:off x="4493857" y="3530934"/>
            <a:ext cx="118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OLAP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6B0255-AF0B-6C33-6CC1-DA86449CDEE0}"/>
              </a:ext>
            </a:extLst>
          </p:cNvPr>
          <p:cNvSpPr txBox="1"/>
          <p:nvPr/>
        </p:nvSpPr>
        <p:spPr>
          <a:xfrm>
            <a:off x="6280268" y="3530933"/>
            <a:ext cx="118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BI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AFA860D-13E3-952D-1037-84714BF95E65}"/>
              </a:ext>
            </a:extLst>
          </p:cNvPr>
          <p:cNvSpPr txBox="1"/>
          <p:nvPr/>
        </p:nvSpPr>
        <p:spPr>
          <a:xfrm>
            <a:off x="7903028" y="3545539"/>
            <a:ext cx="134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ANALYTICS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09DD82E-4889-5ECC-5789-104DC7CEDBB9}"/>
              </a:ext>
            </a:extLst>
          </p:cNvPr>
          <p:cNvSpPr txBox="1"/>
          <p:nvPr/>
        </p:nvSpPr>
        <p:spPr>
          <a:xfrm>
            <a:off x="9832850" y="3545538"/>
            <a:ext cx="118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BIG DATA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0914CC-3D01-3096-FC16-3EAC0465467B}"/>
              </a:ext>
            </a:extLst>
          </p:cNvPr>
          <p:cNvSpPr txBox="1"/>
          <p:nvPr/>
        </p:nvSpPr>
        <p:spPr>
          <a:xfrm>
            <a:off x="924013" y="63082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DAVENPORT (</a:t>
            </a:r>
            <a:r>
              <a:rPr lang="pt-BR" sz="800" b="0" i="0" dirty="0">
                <a:effectLst/>
                <a:latin typeface="-apple-system"/>
              </a:rPr>
              <a:t>2014</a:t>
            </a:r>
            <a:r>
              <a:rPr lang="pt-BR" sz="800" dirty="0"/>
              <a:t>)  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6969E738-C2DB-D87D-3A61-D51DC71F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79" y="949259"/>
            <a:ext cx="10437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ANÁLISE DE DADOS – SAD/SIG/EIS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0914CC-3D01-3096-FC16-3EAC0465467B}"/>
              </a:ext>
            </a:extLst>
          </p:cNvPr>
          <p:cNvSpPr txBox="1"/>
          <p:nvPr/>
        </p:nvSpPr>
        <p:spPr>
          <a:xfrm>
            <a:off x="765392" y="6523652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https://www.scielo.br/j/rcf/a/fh3HgpzMY8QYQd9xL7TGNkp/#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6969E738-C2DB-D87D-3A61-D51DC71F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260DCC2-762B-CF29-2954-5A0128CE4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92" y="1831728"/>
            <a:ext cx="10058118" cy="39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ANÁLISE DE DADOS – BI/OLAP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0914CC-3D01-3096-FC16-3EAC0465467B}"/>
              </a:ext>
            </a:extLst>
          </p:cNvPr>
          <p:cNvSpPr txBox="1"/>
          <p:nvPr/>
        </p:nvSpPr>
        <p:spPr>
          <a:xfrm>
            <a:off x="765392" y="6523652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https://www.designandexecute.com/designs/basics-of-data-warehouse-dw/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6969E738-C2DB-D87D-3A61-D51DC71F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3438121-8B58-88F0-E07D-61B47CE22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64" y="1595590"/>
            <a:ext cx="9589413" cy="47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804" y="1186627"/>
            <a:ext cx="9148393" cy="278752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“(...) </a:t>
            </a:r>
            <a:r>
              <a:rPr lang="pt-BR" sz="2200" b="1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falta-nos a habilidade elementar de interpretar toda essa informação - a capacidade de encontrar as pepitas de ouro em meio ao cascalho. Somos massas ignorantes encharcadas de informação</a:t>
            </a:r>
            <a:r>
              <a:rPr lang="pt-BR" sz="2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.”   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Prof. Massimo </a:t>
            </a:r>
            <a:r>
              <a:rPr lang="pt-BR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Pigliucci</a:t>
            </a:r>
            <a:r>
              <a:rPr lang="pt-BR" sz="2000" dirty="0"/>
              <a:t> (2011)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2000" dirty="0"/>
              <a:t>O ESTADO DE SÃO PAULO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2E37BD-9DAF-205E-87A9-17498C04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D3783E-445B-6408-414F-D04A4B56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78248F-2E6A-2ABE-B1BF-181CB63E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F4E5955-B13F-FFA6-67C6-81BCA9598300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18DE276A-E73B-231C-ACA7-5BD4FEC13706}"/>
              </a:ext>
            </a:extLst>
          </p:cNvPr>
          <p:cNvSpPr txBox="1">
            <a:spLocks/>
          </p:cNvSpPr>
          <p:nvPr/>
        </p:nvSpPr>
        <p:spPr>
          <a:xfrm>
            <a:off x="1521804" y="4285244"/>
            <a:ext cx="9148392" cy="2287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200" b="1" dirty="0">
                <a:solidFill>
                  <a:srgbClr val="000000"/>
                </a:solidFill>
                <a:latin typeface="Verdana" panose="020B0604030504040204" pitchFamily="34" charset="0"/>
              </a:rPr>
              <a:t>“</a:t>
            </a:r>
            <a:r>
              <a:rPr lang="pt-BR" sz="2200" b="1" i="1" dirty="0">
                <a:solidFill>
                  <a:srgbClr val="000000"/>
                </a:solidFill>
                <a:latin typeface="Verdana" panose="020B0604030504040204" pitchFamily="34" charset="0"/>
              </a:rPr>
              <a:t>Uma empresa só conseguirá enxergar seu futuro claramente se abraçar a informação e tomar decisões baseadas em Big Data</a:t>
            </a:r>
            <a:r>
              <a:rPr lang="pt-BR" sz="2200" b="1" dirty="0">
                <a:solidFill>
                  <a:srgbClr val="000000"/>
                </a:solidFill>
                <a:latin typeface="Verdana" panose="020B0604030504040204" pitchFamily="34" charset="0"/>
              </a:rPr>
              <a:t>. ”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Raj</a:t>
            </a:r>
            <a:r>
              <a:rPr 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pt-BR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Seshadri</a:t>
            </a:r>
            <a:r>
              <a:rPr 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pt-BR" sz="2000" dirty="0"/>
              <a:t>(2021)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2000" dirty="0"/>
              <a:t>Presidente Data &amp; Services Mastercard</a:t>
            </a:r>
          </a:p>
        </p:txBody>
      </p:sp>
    </p:spTree>
    <p:extLst>
      <p:ext uri="{BB962C8B-B14F-4D97-AF65-F5344CB8AC3E}">
        <p14:creationId xmlns:p14="http://schemas.microsoft.com/office/powerpoint/2010/main" val="409942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11526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ANÁLISE DE DADOS – ANALYTICS/BIG DATA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6F599137-CB76-95EB-624D-DFB05E1C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71" y="1637478"/>
            <a:ext cx="7393720" cy="464497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A0FB977-B205-EA94-74F3-B2EB8891401D}"/>
              </a:ext>
            </a:extLst>
          </p:cNvPr>
          <p:cNvSpPr txBox="1"/>
          <p:nvPr/>
        </p:nvSpPr>
        <p:spPr>
          <a:xfrm>
            <a:off x="924013" y="658812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https://www.alura.com.br/artigos/big-data</a:t>
            </a:r>
          </a:p>
        </p:txBody>
      </p:sp>
    </p:spTree>
    <p:extLst>
      <p:ext uri="{BB962C8B-B14F-4D97-AF65-F5344CB8AC3E}">
        <p14:creationId xmlns:p14="http://schemas.microsoft.com/office/powerpoint/2010/main" val="409113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9308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ANÁLISE DE DADOS – ANALYTICS/BIG DATA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A0FB977-B205-EA94-74F3-B2EB8891401D}"/>
              </a:ext>
            </a:extLst>
          </p:cNvPr>
          <p:cNvSpPr txBox="1"/>
          <p:nvPr/>
        </p:nvSpPr>
        <p:spPr>
          <a:xfrm>
            <a:off x="924013" y="658812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https://www.databricks.com/br/blog/2020/01/30/what-is-a-data-lakehouse.html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B7CFDB-2E8B-4CC4-2377-F26C835C2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90" y="1522056"/>
            <a:ext cx="105441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3FE764-59B6-F0F8-0A40-460FE5B8F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96" y="1539551"/>
            <a:ext cx="9820081" cy="4411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6B4C30-CDB7-247E-0009-3E48D4E15704}"/>
              </a:ext>
            </a:extLst>
          </p:cNvPr>
          <p:cNvSpPr txBox="1"/>
          <p:nvPr/>
        </p:nvSpPr>
        <p:spPr>
          <a:xfrm>
            <a:off x="658196" y="65828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https://universidadedatecnologia.com.br/dados-estruturados-e-nao-estruturados/</a:t>
            </a:r>
          </a:p>
        </p:txBody>
      </p:sp>
    </p:spTree>
    <p:extLst>
      <p:ext uri="{BB962C8B-B14F-4D97-AF65-F5344CB8AC3E}">
        <p14:creationId xmlns:p14="http://schemas.microsoft.com/office/powerpoint/2010/main" val="285613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B4C30-CDB7-247E-0009-3E48D4E15704}"/>
              </a:ext>
            </a:extLst>
          </p:cNvPr>
          <p:cNvSpPr txBox="1"/>
          <p:nvPr/>
        </p:nvSpPr>
        <p:spPr>
          <a:xfrm>
            <a:off x="658196" y="65828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https://universidadedatecnologia.com.br/dados-estruturados-e-nao-estruturados/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635CF4-B74F-9BDD-5ED4-9E75EBE44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96" y="1530219"/>
            <a:ext cx="7636718" cy="50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ARQUIVOS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FF7169-7944-E8DE-F15B-B22520047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11" y="1854168"/>
            <a:ext cx="11056777" cy="31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APRESENTAÇÃO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26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ARQUIVOS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560C0F-1481-C821-93BE-06E06501E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744" y="2330032"/>
            <a:ext cx="276225" cy="2571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EEF233-3083-799A-6E3D-B8814B2E2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69" y="3260373"/>
            <a:ext cx="266700" cy="266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7AD6442-DA84-257E-7DBD-0D0DAD4C5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9635" y="4123559"/>
            <a:ext cx="266700" cy="28509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F4468C5-DFC5-B82C-70E9-53B85E781D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2744" y="5089376"/>
            <a:ext cx="263590" cy="27909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0E64F9-1FF6-A246-CD93-78ED9F52FD97}"/>
              </a:ext>
            </a:extLst>
          </p:cNvPr>
          <p:cNvSpPr txBox="1"/>
          <p:nvPr/>
        </p:nvSpPr>
        <p:spPr>
          <a:xfrm>
            <a:off x="9199703" y="2133418"/>
            <a:ext cx="2617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Não Tem a Capacidade ou</a:t>
            </a:r>
          </a:p>
          <a:p>
            <a:r>
              <a:rPr lang="pt-BR" dirty="0">
                <a:latin typeface="-apple-system"/>
              </a:rPr>
              <a:t>Capacidade Não é Boa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6317CB5-1F3E-40D6-637D-0B11A70C7C76}"/>
              </a:ext>
            </a:extLst>
          </p:cNvPr>
          <p:cNvSpPr txBox="1"/>
          <p:nvPr/>
        </p:nvSpPr>
        <p:spPr>
          <a:xfrm>
            <a:off x="9179787" y="3078427"/>
            <a:ext cx="3041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Tem Capacidade Mas Performance não Adequada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15F9FF0-1C85-9427-54F8-2F052CCA345B}"/>
              </a:ext>
            </a:extLst>
          </p:cNvPr>
          <p:cNvSpPr txBox="1"/>
          <p:nvPr/>
        </p:nvSpPr>
        <p:spPr>
          <a:xfrm>
            <a:off x="9158969" y="3942939"/>
            <a:ext cx="3041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Atende Melhores Requisitos do Atributo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29CBEE0-BD7C-3F27-D618-60C6204C07D6}"/>
              </a:ext>
            </a:extLst>
          </p:cNvPr>
          <p:cNvSpPr txBox="1"/>
          <p:nvPr/>
        </p:nvSpPr>
        <p:spPr>
          <a:xfrm>
            <a:off x="9179786" y="5045722"/>
            <a:ext cx="3041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Melhor Cenário Possível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A816C87-BAC8-FE9B-456D-A04F57868177}"/>
              </a:ext>
            </a:extLst>
          </p:cNvPr>
          <p:cNvSpPr txBox="1"/>
          <p:nvPr/>
        </p:nvSpPr>
        <p:spPr>
          <a:xfrm>
            <a:off x="658196" y="65828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https://www.linkedin.com/pulse/formatos-e-tipos-de-arquivos-na-aws-raphael-pizzo/?originalSubdomain=pt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8BCAC58-70E8-C810-0A1F-F3946F6EB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96" y="1526477"/>
            <a:ext cx="8001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055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ARQUIVOS – POR LINHA X POR COLUNA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B12562-93CE-831E-71C5-6DD86B2F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05" y="1524000"/>
            <a:ext cx="9515475" cy="26747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CE41E0-C3E2-C7FB-4AF8-C8A83CFA2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05" y="5886126"/>
            <a:ext cx="9515475" cy="8888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012BDD8-2EBF-3E46-7606-B5CD1E914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05" y="4549146"/>
            <a:ext cx="9515475" cy="91709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FE735EB-C43B-A9CE-0732-A036AA6E57F3}"/>
              </a:ext>
            </a:extLst>
          </p:cNvPr>
          <p:cNvSpPr txBox="1"/>
          <p:nvPr/>
        </p:nvSpPr>
        <p:spPr>
          <a:xfrm>
            <a:off x="548173" y="425204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ORIENTAÇÃO POR LINHA: CSV – JSON – AVRO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4FE4F6-5734-5B81-C8F6-81190EA50726}"/>
              </a:ext>
            </a:extLst>
          </p:cNvPr>
          <p:cNvSpPr txBox="1"/>
          <p:nvPr/>
        </p:nvSpPr>
        <p:spPr>
          <a:xfrm>
            <a:off x="551280" y="558943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-apple-system"/>
              </a:rPr>
              <a:t>ORIENTAÇÃO POR COLUNA: PARQUET – ORC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824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055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ARQUIVOS – PERFORMANCE R/W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654763-A323-E535-EF89-FD0AE82D8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67" y="1635532"/>
            <a:ext cx="11299372" cy="39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3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CSV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857D0BB-6523-26FD-EA4C-CAD278F64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9" y="1499503"/>
            <a:ext cx="7401430" cy="52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71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JSON</a:t>
            </a:r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7845C2AF-4B20-9BF9-D712-9687C182F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8" y="1525552"/>
            <a:ext cx="5531677" cy="41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9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AVRO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9BFA2E-8796-9F6A-950A-6CB12C1D0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5" y="1548169"/>
            <a:ext cx="4824549" cy="40222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FDFBFA-A31B-A4E8-FED9-FF6258D13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630" y="1495508"/>
            <a:ext cx="5067143" cy="4063829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D9BD456-FB3B-6703-38C5-5FBA44854E28}"/>
              </a:ext>
            </a:extLst>
          </p:cNvPr>
          <p:cNvSpPr/>
          <p:nvPr/>
        </p:nvSpPr>
        <p:spPr>
          <a:xfrm>
            <a:off x="5589852" y="3144416"/>
            <a:ext cx="1342792" cy="64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49C4F6-F295-3515-E5E8-AA723A0FA196}"/>
              </a:ext>
            </a:extLst>
          </p:cNvPr>
          <p:cNvSpPr txBox="1"/>
          <p:nvPr/>
        </p:nvSpPr>
        <p:spPr>
          <a:xfrm>
            <a:off x="5712641" y="2872297"/>
            <a:ext cx="1086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103580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ORC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844692-9402-EB28-242F-F091FBDEE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3" y="1524959"/>
            <a:ext cx="5968252" cy="52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9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PARQUET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D9A00B-B177-B24E-1961-650C0E9E5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73" y="1538303"/>
            <a:ext cx="4767943" cy="45020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C32E113-1D5F-EE63-0868-EB03B98BD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039" y="1520038"/>
            <a:ext cx="5011293" cy="4494383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E215405-61A2-65D2-86C9-AD68F85FAEC5}"/>
              </a:ext>
            </a:extLst>
          </p:cNvPr>
          <p:cNvSpPr/>
          <p:nvPr/>
        </p:nvSpPr>
        <p:spPr>
          <a:xfrm>
            <a:off x="5617845" y="3144416"/>
            <a:ext cx="1342792" cy="64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F8DEE24-C831-3A93-A758-A70388811EDC}"/>
              </a:ext>
            </a:extLst>
          </p:cNvPr>
          <p:cNvSpPr txBox="1"/>
          <p:nvPr/>
        </p:nvSpPr>
        <p:spPr>
          <a:xfrm>
            <a:off x="5880599" y="2872297"/>
            <a:ext cx="1086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161968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XML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8E517E-E024-FC46-B16D-2B1E652DA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65" y="1539795"/>
            <a:ext cx="9246015" cy="50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TXT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2E46532-2E1D-4D58-5288-67372DC1E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7" y="1659023"/>
            <a:ext cx="8608501" cy="49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9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751974"/>
            <a:ext cx="10515600" cy="4351338"/>
          </a:xfrm>
        </p:spPr>
        <p:txBody>
          <a:bodyPr/>
          <a:lstStyle/>
          <a:p>
            <a:r>
              <a:rPr lang="pt-BR" dirty="0"/>
              <a:t>Conceitos Gerais sobre Dados</a:t>
            </a:r>
          </a:p>
          <a:p>
            <a:r>
              <a:rPr lang="pt-BR" dirty="0"/>
              <a:t>HADOOP e seus Principais Componentes, Teoria e Prática</a:t>
            </a:r>
          </a:p>
          <a:p>
            <a:r>
              <a:rPr lang="pt-BR" dirty="0"/>
              <a:t>SPARK e seus Principais Componentes, Teoria e Prática</a:t>
            </a:r>
          </a:p>
          <a:p>
            <a:r>
              <a:rPr lang="pt-BR" dirty="0"/>
              <a:t>Outras Ferramentas Big Data</a:t>
            </a:r>
          </a:p>
          <a:p>
            <a:r>
              <a:rPr lang="pt-BR" dirty="0"/>
              <a:t>Repositórios Analíticos, ETL, Ferramentas OLAP, Teoria e Prática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2E37BD-9DAF-205E-87A9-17498C04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D3783E-445B-6408-414F-D04A4B56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78248F-2E6A-2ABE-B1BF-181CB63E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F4E5955-B13F-FFA6-67C6-81BCA9598300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880533-2AE3-2F49-BBAD-D86E326A241F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AGENDA GERAL</a:t>
            </a:r>
          </a:p>
        </p:txBody>
      </p:sp>
    </p:spTree>
    <p:extLst>
      <p:ext uri="{BB962C8B-B14F-4D97-AF65-F5344CB8AC3E}">
        <p14:creationId xmlns:p14="http://schemas.microsoft.com/office/powerpoint/2010/main" val="46066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ARQUIVO LOG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E495DED0-F215-0CB8-2669-56022E87C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5" y="1539551"/>
            <a:ext cx="6673097" cy="5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PROCESSAMENTO DE DADOS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65551"/>
            <a:ext cx="11377852" cy="4285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Coleta, Ordenação e Organização de Dados de Acordo com uma Disposição Lógica e Apropriada para a Interpretação.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3600" b="1" u="sng" dirty="0"/>
              <a:t>Tipos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Processamento Off-line</a:t>
            </a:r>
            <a:r>
              <a:rPr lang="pt-BR" sz="4000" dirty="0"/>
              <a:t>	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Processamento On-line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Processamento em Lote (Batch)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Processamento em Tempo Real (Real Time)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00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PROCESSAMENTO OFF-LINE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65551"/>
            <a:ext cx="11088603" cy="4285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Dados Armazenados em Dispositivo Local sem Trafegar por uma Rede</a:t>
            </a:r>
          </a:p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Depois de um Tempo os Dados são Transferidos para o Servidor (Banco)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3200" b="1" u="sng" dirty="0"/>
              <a:t>Exemplos</a:t>
            </a:r>
          </a:p>
          <a:p>
            <a:pPr marL="0" indent="0">
              <a:buNone/>
            </a:pPr>
            <a:r>
              <a:rPr lang="pt-BR" dirty="0"/>
              <a:t>Urnas Eletrônicas</a:t>
            </a:r>
          </a:p>
          <a:p>
            <a:pPr marL="0" indent="0">
              <a:buNone/>
            </a:pPr>
            <a:r>
              <a:rPr lang="pt-BR" dirty="0"/>
              <a:t>Tirar Fotos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74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PROCESSAMENTO ON-LINE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65551"/>
            <a:ext cx="11088603" cy="4285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Dados são Armazenados e Processados em um Servidor (Banco) no Mesmo Momento do Registro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3200" b="1" u="sng" dirty="0"/>
              <a:t>Exemplos</a:t>
            </a:r>
          </a:p>
          <a:p>
            <a:pPr marL="0" indent="0">
              <a:buNone/>
            </a:pPr>
            <a:r>
              <a:rPr lang="pt-BR" dirty="0"/>
              <a:t>Compra com Cartão de Crédito</a:t>
            </a:r>
          </a:p>
          <a:p>
            <a:pPr marL="0" indent="0">
              <a:buNone/>
            </a:pPr>
            <a:r>
              <a:rPr lang="pt-BR" dirty="0"/>
              <a:t>Compra em Site Web / e-Commerce</a:t>
            </a:r>
          </a:p>
          <a:p>
            <a:pPr marL="0" indent="0">
              <a:buNone/>
            </a:pPr>
            <a:r>
              <a:rPr lang="pt-BR" dirty="0"/>
              <a:t>Sistemas Tradicionais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877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78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PROCESSAMENTO EM LOTE (BATCH)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1" y="1665551"/>
            <a:ext cx="11293877" cy="4285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Dados Armazenados e Agrupados em Lote no Servidor (Banco) para Processamento em um Horário Programado</a:t>
            </a:r>
          </a:p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Grandes Lotes de Dados</a:t>
            </a:r>
          </a:p>
          <a:p>
            <a:pPr marL="354013" indent="-354013" algn="just">
              <a:buFont typeface="Wingdings" panose="05000000000000000000" pitchFamily="2" charset="2"/>
              <a:buChar char="Ø"/>
            </a:pPr>
            <a:r>
              <a:rPr lang="pt-BR" dirty="0"/>
              <a:t>Latência em Minutos ou Horas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3200" b="1" u="sng" dirty="0"/>
              <a:t>Exemplos</a:t>
            </a:r>
          </a:p>
          <a:p>
            <a:pPr marL="0" indent="0">
              <a:buNone/>
            </a:pPr>
            <a:r>
              <a:rPr lang="pt-BR" dirty="0"/>
              <a:t>Faturamento de Cartão de Crédito </a:t>
            </a:r>
          </a:p>
          <a:p>
            <a:pPr marL="0" indent="0">
              <a:buNone/>
            </a:pPr>
            <a:r>
              <a:rPr lang="pt-BR" dirty="0"/>
              <a:t>Processamento de Pedidos do e-Commerce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14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0422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PROCESSAMENTO EM TEMPO REAL (STREAMS)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65551"/>
            <a:ext cx="11468670" cy="5073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 algn="just">
              <a:buFont typeface="Wingdings" panose="05000000000000000000" pitchFamily="2" charset="2"/>
              <a:buChar char="Ø"/>
            </a:pPr>
            <a:r>
              <a:rPr lang="pt-BR" dirty="0"/>
              <a:t>Dados Armazenados e Processados no Servidor (Banco) Imediatamente</a:t>
            </a:r>
          </a:p>
          <a:p>
            <a:pPr marL="447675" indent="-447675" algn="just">
              <a:buFont typeface="Wingdings" panose="05000000000000000000" pitchFamily="2" charset="2"/>
              <a:buChar char="Ø"/>
            </a:pPr>
            <a:r>
              <a:rPr lang="pt-BR" dirty="0"/>
              <a:t>Ocorre Dentro de um Período sem Interrupções ou</a:t>
            </a:r>
          </a:p>
          <a:p>
            <a:pPr marL="457200" lvl="1" indent="0" algn="just">
              <a:buNone/>
            </a:pPr>
            <a:r>
              <a:rPr lang="pt-BR" sz="2800" dirty="0"/>
              <a:t>no Registro de Dados mais Recente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Registros Individuais ou </a:t>
            </a:r>
            <a:r>
              <a:rPr lang="pt-BR" dirty="0" err="1"/>
              <a:t>Microlotes</a:t>
            </a:r>
            <a:r>
              <a:rPr lang="pt-BR" dirty="0"/>
              <a:t> de Dados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pt-BR" dirty="0"/>
              <a:t>Latência de Segundos ou </a:t>
            </a:r>
            <a:r>
              <a:rPr lang="pt-BR" dirty="0" err="1"/>
              <a:t>Milisegundos</a:t>
            </a:r>
            <a:endParaRPr lang="pt-BR" dirty="0"/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3200" b="1" u="sng" dirty="0"/>
              <a:t>Exemplos</a:t>
            </a:r>
          </a:p>
          <a:p>
            <a:pPr marL="0" indent="0">
              <a:buNone/>
            </a:pPr>
            <a:r>
              <a:rPr lang="pt-BR" dirty="0"/>
              <a:t>GPS da Uber</a:t>
            </a:r>
          </a:p>
          <a:p>
            <a:pPr marL="0" indent="0">
              <a:buNone/>
            </a:pPr>
            <a:r>
              <a:rPr lang="pt-BR" dirty="0"/>
              <a:t>Análise de Sentimento pelo Fluxo de Mídias Sociais</a:t>
            </a:r>
          </a:p>
          <a:p>
            <a:pPr marL="0" indent="0">
              <a:buNone/>
            </a:pPr>
            <a:r>
              <a:rPr lang="pt-BR" dirty="0"/>
              <a:t>Monitorar Performance em Dispositivos </a:t>
            </a:r>
            <a:r>
              <a:rPr lang="pt-BR" dirty="0" err="1"/>
              <a:t>IoT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848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SISTEMA DISTRIBUÍDO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2577B8D-C17E-A1D0-684B-78E19F5C54AB}"/>
              </a:ext>
            </a:extLst>
          </p:cNvPr>
          <p:cNvSpPr txBox="1"/>
          <p:nvPr/>
        </p:nvSpPr>
        <p:spPr>
          <a:xfrm>
            <a:off x="676573" y="1595590"/>
            <a:ext cx="11515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40C28"/>
                </a:solidFill>
              </a:rPr>
              <a:t>Conjunto de </a:t>
            </a:r>
            <a:r>
              <a:rPr lang="pt-BR" sz="2200" b="0" i="0" dirty="0">
                <a:solidFill>
                  <a:srgbClr val="040C28"/>
                </a:solidFill>
                <a:effectLst/>
              </a:rPr>
              <a:t>Computadores Independentes Ligados em Rede, </a:t>
            </a:r>
            <a:r>
              <a:rPr lang="pt-BR" sz="2200" dirty="0">
                <a:solidFill>
                  <a:srgbClr val="040C28"/>
                </a:solidFill>
              </a:rPr>
              <a:t>Apresentados </a:t>
            </a:r>
            <a:r>
              <a:rPr lang="pt-BR" sz="2200" b="0" i="0" dirty="0">
                <a:solidFill>
                  <a:srgbClr val="040C28"/>
                </a:solidFill>
                <a:effectLst/>
              </a:rPr>
              <a:t>como Sistema Único</a:t>
            </a:r>
            <a:endParaRPr lang="pt-BR" sz="2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5F5F31-73A5-BD4C-5356-BCC34B73F220}"/>
              </a:ext>
            </a:extLst>
          </p:cNvPr>
          <p:cNvSpPr txBox="1"/>
          <p:nvPr/>
        </p:nvSpPr>
        <p:spPr>
          <a:xfrm>
            <a:off x="5228478" y="2077301"/>
            <a:ext cx="69168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pt-BR" b="1" i="0" dirty="0">
                <a:solidFill>
                  <a:srgbClr val="FF0000"/>
                </a:solidFill>
                <a:effectLst/>
              </a:rPr>
              <a:t>Compartilhamento de Recursos</a:t>
            </a:r>
          </a:p>
          <a:p>
            <a:pPr algn="l" fontAlgn="auto"/>
            <a:r>
              <a:rPr lang="pt-BR" b="0" i="0" dirty="0">
                <a:effectLst/>
              </a:rPr>
              <a:t>Um Sistema Distribuído pode Compartilhar Hardware, Software ou Dados</a:t>
            </a:r>
            <a:endParaRPr lang="pt-BR" dirty="0"/>
          </a:p>
          <a:p>
            <a:pPr algn="l" fontAlgn="auto"/>
            <a:endParaRPr lang="pt-BR" b="0" i="0" dirty="0">
              <a:effectLst/>
            </a:endParaRPr>
          </a:p>
          <a:p>
            <a:pPr algn="l" fontAlgn="auto"/>
            <a:r>
              <a:rPr lang="pt-BR" b="1" i="0" dirty="0">
                <a:solidFill>
                  <a:srgbClr val="FF0000"/>
                </a:solidFill>
                <a:effectLst/>
              </a:rPr>
              <a:t>Processamento Simultâneo</a:t>
            </a:r>
          </a:p>
          <a:p>
            <a:r>
              <a:rPr lang="pt-BR" dirty="0"/>
              <a:t>Várias Máquinas Podem Processar a Mesma Função ao Mesmo Tempo</a:t>
            </a:r>
          </a:p>
          <a:p>
            <a:pPr algn="l" fontAlgn="auto"/>
            <a:endParaRPr lang="pt-BR" b="0" i="0" dirty="0">
              <a:effectLst/>
            </a:endParaRPr>
          </a:p>
          <a:p>
            <a:pPr algn="l" fontAlgn="auto"/>
            <a:r>
              <a:rPr lang="pt-BR" b="1" i="0" dirty="0">
                <a:solidFill>
                  <a:srgbClr val="FF0000"/>
                </a:solidFill>
                <a:effectLst/>
              </a:rPr>
              <a:t>Escalonamento</a:t>
            </a:r>
          </a:p>
          <a:p>
            <a:r>
              <a:rPr lang="pt-BR" dirty="0"/>
              <a:t>Capacidade de Computação e Processamento </a:t>
            </a:r>
            <a:r>
              <a:rPr lang="pt-BR" dirty="0" err="1"/>
              <a:t>Evolue</a:t>
            </a:r>
            <a:r>
              <a:rPr lang="pt-BR" dirty="0"/>
              <a:t> Conforme Necessitar Adicionar mais Máquinas</a:t>
            </a:r>
          </a:p>
          <a:p>
            <a:endParaRPr lang="pt-BR" b="0" i="0" dirty="0">
              <a:effectLst/>
            </a:endParaRPr>
          </a:p>
          <a:p>
            <a:pPr algn="l" fontAlgn="auto"/>
            <a:r>
              <a:rPr lang="pt-BR" b="1" i="0" dirty="0">
                <a:solidFill>
                  <a:srgbClr val="FF0000"/>
                </a:solidFill>
                <a:effectLst/>
              </a:rPr>
              <a:t>Detecção de erros</a:t>
            </a:r>
          </a:p>
          <a:p>
            <a:r>
              <a:rPr lang="pt-BR" dirty="0"/>
              <a:t>Falhas Podem ser Detectadas com Facilidade</a:t>
            </a:r>
            <a:endParaRPr lang="pt-BR" b="0" i="0" dirty="0">
              <a:effectLst/>
              <a:latin typeface="-apple-system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2D86D28-0238-889A-C8DF-27A34207B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82" y="2101000"/>
            <a:ext cx="4442596" cy="35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3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SISTEMA DISTRIBUÍDO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2577B8D-C17E-A1D0-684B-78E19F5C54AB}"/>
              </a:ext>
            </a:extLst>
          </p:cNvPr>
          <p:cNvSpPr txBox="1"/>
          <p:nvPr/>
        </p:nvSpPr>
        <p:spPr>
          <a:xfrm>
            <a:off x="676573" y="1595590"/>
            <a:ext cx="11515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40C28"/>
                </a:solidFill>
              </a:rPr>
              <a:t>Conjunto de </a:t>
            </a:r>
            <a:r>
              <a:rPr lang="pt-BR" sz="2200" b="0" i="0" dirty="0">
                <a:solidFill>
                  <a:srgbClr val="040C28"/>
                </a:solidFill>
                <a:effectLst/>
              </a:rPr>
              <a:t>Computadores Independentes Ligados em Rede, </a:t>
            </a:r>
            <a:r>
              <a:rPr lang="pt-BR" sz="2200" dirty="0">
                <a:solidFill>
                  <a:srgbClr val="040C28"/>
                </a:solidFill>
              </a:rPr>
              <a:t>Apresentados </a:t>
            </a:r>
            <a:r>
              <a:rPr lang="pt-BR" sz="2200" b="0" i="0" dirty="0">
                <a:solidFill>
                  <a:srgbClr val="040C28"/>
                </a:solidFill>
                <a:effectLst/>
              </a:rPr>
              <a:t>como Sistema Único</a:t>
            </a:r>
            <a:endParaRPr lang="pt-BR" sz="2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5F5F31-73A5-BD4C-5356-BCC34B73F220}"/>
              </a:ext>
            </a:extLst>
          </p:cNvPr>
          <p:cNvSpPr txBox="1"/>
          <p:nvPr/>
        </p:nvSpPr>
        <p:spPr>
          <a:xfrm>
            <a:off x="5228478" y="2038046"/>
            <a:ext cx="6407403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pt-BR" sz="2800" b="1" u="sng" dirty="0"/>
              <a:t>Benefícios</a:t>
            </a:r>
            <a:endParaRPr lang="pt-BR" sz="2800" b="1" i="0" u="sng" dirty="0">
              <a:effectLst/>
            </a:endParaRPr>
          </a:p>
          <a:p>
            <a:pPr algn="l" fontAlgn="auto"/>
            <a:r>
              <a:rPr lang="pt-BR" sz="2200" dirty="0"/>
              <a:t>Altamente Eficiente</a:t>
            </a:r>
            <a:endParaRPr lang="pt-BR" sz="2200" i="0" dirty="0">
              <a:effectLst/>
            </a:endParaRPr>
          </a:p>
          <a:p>
            <a:pPr algn="l" fontAlgn="auto"/>
            <a:r>
              <a:rPr lang="pt-BR" sz="2200" i="0" dirty="0">
                <a:effectLst/>
              </a:rPr>
              <a:t>Escalabilidade</a:t>
            </a:r>
          </a:p>
          <a:p>
            <a:pPr algn="l" fontAlgn="auto"/>
            <a:r>
              <a:rPr lang="pt-BR" sz="2200" i="0" dirty="0">
                <a:effectLst/>
              </a:rPr>
              <a:t>Menos Tolerante a Falhas</a:t>
            </a:r>
          </a:p>
          <a:p>
            <a:pPr algn="l" fontAlgn="auto"/>
            <a:r>
              <a:rPr lang="pt-BR" sz="2200" i="0" dirty="0">
                <a:effectLst/>
              </a:rPr>
              <a:t>Alta Disponib</a:t>
            </a:r>
            <a:r>
              <a:rPr lang="pt-BR" sz="2200" dirty="0"/>
              <a:t>ilidade</a:t>
            </a:r>
            <a:endParaRPr lang="pt-BR" sz="2200" i="0" dirty="0">
              <a:effectLst/>
            </a:endParaRPr>
          </a:p>
          <a:p>
            <a:pPr algn="l" fontAlgn="auto"/>
            <a:endParaRPr lang="pt-BR" sz="2000" b="0" i="0" dirty="0">
              <a:effectLst/>
              <a:latin typeface="-apple-system"/>
            </a:endParaRPr>
          </a:p>
          <a:p>
            <a:pPr algn="l" fontAlgn="auto"/>
            <a:r>
              <a:rPr lang="pt-BR" sz="2800" b="1" u="sng" dirty="0"/>
              <a:t>Exemplos de Grandes Demandas</a:t>
            </a:r>
            <a:endParaRPr lang="pt-BR" sz="2800" b="1" i="0" u="sng" dirty="0">
              <a:effectLst/>
            </a:endParaRPr>
          </a:p>
          <a:p>
            <a:pPr algn="l" fontAlgn="auto">
              <a:spcAft>
                <a:spcPts val="600"/>
              </a:spcAft>
            </a:pPr>
            <a:r>
              <a:rPr lang="pt-BR" sz="2000" dirty="0"/>
              <a:t>Facebook tem 1,5 Bilhão de Usuários Mensais Ativos </a:t>
            </a:r>
            <a:endParaRPr lang="pt-BR" sz="2000" i="0" dirty="0">
              <a:effectLst/>
            </a:endParaRPr>
          </a:p>
          <a:p>
            <a:pPr algn="l" fontAlgn="auto">
              <a:spcAft>
                <a:spcPts val="600"/>
              </a:spcAft>
            </a:pPr>
            <a:r>
              <a:rPr lang="pt-BR" sz="2000" i="0" dirty="0">
                <a:effectLst/>
              </a:rPr>
              <a:t>Youtube tem 48 horas de Vídeos Carregados por Minuto</a:t>
            </a:r>
          </a:p>
          <a:p>
            <a:pPr algn="l" fontAlgn="auto">
              <a:spcAft>
                <a:spcPts val="600"/>
              </a:spcAft>
            </a:pPr>
            <a:r>
              <a:rPr lang="pt-BR" sz="2000" i="0" dirty="0">
                <a:effectLst/>
              </a:rPr>
              <a:t>Google Realiza Pelo Menos 1 Trilhão de Pesquisas por Ano</a:t>
            </a:r>
            <a:endParaRPr lang="pt-BR" sz="2000" b="0" i="0" dirty="0">
              <a:effectLst/>
              <a:latin typeface="-apple-system"/>
            </a:endParaRPr>
          </a:p>
          <a:p>
            <a:pPr algn="l" fontAlgn="auto"/>
            <a:endParaRPr lang="pt-BR" sz="800" b="0" i="0" dirty="0">
              <a:effectLst/>
              <a:latin typeface="-apple-syste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3852A4-2AEC-44B5-DA1A-982F4DB55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82" y="2101000"/>
            <a:ext cx="4442596" cy="35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7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892" y="971410"/>
            <a:ext cx="5494216" cy="14255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58B275-809E-A3D1-33C1-5657829D3CF7}"/>
              </a:ext>
            </a:extLst>
          </p:cNvPr>
          <p:cNvSpPr txBox="1"/>
          <p:nvPr/>
        </p:nvSpPr>
        <p:spPr>
          <a:xfrm>
            <a:off x="0" y="2460974"/>
            <a:ext cx="12192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300" dirty="0"/>
              <a:t>Framework Open-</a:t>
            </a:r>
            <a:r>
              <a:rPr lang="pt-BR" sz="2300" dirty="0" err="1"/>
              <a:t>Source</a:t>
            </a:r>
            <a:r>
              <a:rPr lang="pt-BR" sz="2300" dirty="0"/>
              <a:t> de Computação Distribuída voltado para Clusters com Tolerância a Falhas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262D64-580C-07D2-FC2D-CC658BE97513}"/>
              </a:ext>
            </a:extLst>
          </p:cNvPr>
          <p:cNvSpPr txBox="1"/>
          <p:nvPr/>
        </p:nvSpPr>
        <p:spPr>
          <a:xfrm>
            <a:off x="3825551" y="4222289"/>
            <a:ext cx="80336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i="1" dirty="0">
                <a:solidFill>
                  <a:srgbClr val="242424"/>
                </a:solidFill>
                <a:effectLst/>
                <a:latin typeface="source-serif-pro"/>
              </a:rPr>
              <a:t>“Ele foi projetado para expandir de servidores únicos para milhares de máquinas, cada uma oferecendo computação e armazenamento local. Em vez de confiar no hardware para oferecer alta disponibilidade, a própria biblioteca foi projetada para detectar e lidar com falhas na camada de aplicativos, oferecendo um serviço altamente disponível em um cluster de computadores”.</a:t>
            </a:r>
          </a:p>
          <a:p>
            <a:pPr algn="r"/>
            <a:r>
              <a:rPr lang="pt-BR" sz="2000" b="1" i="0" dirty="0">
                <a:solidFill>
                  <a:srgbClr val="242424"/>
                </a:solidFill>
                <a:effectLst/>
                <a:latin typeface="source-serif-pro"/>
              </a:rPr>
              <a:t>Hadoop.apache.org</a:t>
            </a:r>
            <a:endParaRPr lang="pt-BR" sz="2000" b="1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FA8A9D-2A48-EFAD-CD03-A395B4B5D92C}"/>
              </a:ext>
            </a:extLst>
          </p:cNvPr>
          <p:cNvSpPr txBox="1"/>
          <p:nvPr/>
        </p:nvSpPr>
        <p:spPr>
          <a:xfrm>
            <a:off x="0" y="3065769"/>
            <a:ext cx="12192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i="0" dirty="0">
                <a:solidFill>
                  <a:srgbClr val="242424"/>
                </a:solidFill>
                <a:effectLst/>
                <a:latin typeface="source-serif-pro"/>
              </a:rPr>
              <a:t>Armazena e Processa Grandes Conjuntos de Dados </a:t>
            </a:r>
            <a:r>
              <a:rPr lang="pt-BR" sz="2400" dirty="0">
                <a:solidFill>
                  <a:srgbClr val="242424"/>
                </a:solidFill>
                <a:latin typeface="source-serif-pro"/>
              </a:rPr>
              <a:t>em</a:t>
            </a:r>
            <a:r>
              <a:rPr lang="pt-BR" sz="2400" i="0" dirty="0">
                <a:solidFill>
                  <a:srgbClr val="242424"/>
                </a:solidFill>
                <a:effectLst/>
                <a:latin typeface="source-serif-pro"/>
              </a:rPr>
              <a:t> Clusters de Computadores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6856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4935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HISTÓRIA DO HADOOP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E3A5EA-3872-B73B-E82B-E40CAACB1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48" y="1871953"/>
            <a:ext cx="10670236" cy="39223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C62433-0297-8D8F-B6E4-6B3D90F4A85F}"/>
              </a:ext>
            </a:extLst>
          </p:cNvPr>
          <p:cNvSpPr txBox="1"/>
          <p:nvPr/>
        </p:nvSpPr>
        <p:spPr>
          <a:xfrm>
            <a:off x="924013" y="63082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https://johnosd.medium.com/hadoop-seus-componentes-principais-e-sua-evolu%C3%A7%C3%A3o-cf125c99fadd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22960-9031-2A75-EBD3-2AD5E7C50AA2}"/>
              </a:ext>
            </a:extLst>
          </p:cNvPr>
          <p:cNvSpPr txBox="1"/>
          <p:nvPr/>
        </p:nvSpPr>
        <p:spPr>
          <a:xfrm>
            <a:off x="6102844" y="5367889"/>
            <a:ext cx="170534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rgbClr val="4B4B4B"/>
                </a:solidFill>
              </a:rPr>
              <a:t>Yahoo Contrata </a:t>
            </a:r>
            <a:r>
              <a:rPr lang="pt-BR" sz="1500" b="1" dirty="0" err="1">
                <a:solidFill>
                  <a:srgbClr val="4B4B4B"/>
                </a:solidFill>
              </a:rPr>
              <a:t>Cutting</a:t>
            </a:r>
            <a:r>
              <a:rPr lang="pt-BR" sz="1500" b="1" dirty="0">
                <a:solidFill>
                  <a:srgbClr val="4B4B4B"/>
                </a:solidFill>
              </a:rPr>
              <a:t> para Otimizar Buscador</a:t>
            </a:r>
          </a:p>
        </p:txBody>
      </p:sp>
    </p:spTree>
    <p:extLst>
      <p:ext uri="{BB962C8B-B14F-4D97-AF65-F5344CB8AC3E}">
        <p14:creationId xmlns:p14="http://schemas.microsoft.com/office/powerpoint/2010/main" val="317789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9AF113-F369-D15E-AC1C-7B5210D0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278" y="1028731"/>
            <a:ext cx="5803640" cy="55371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8119B76-01AA-4E56-120D-F2D8F09E4E1D}"/>
              </a:ext>
            </a:extLst>
          </p:cNvPr>
          <p:cNvSpPr txBox="1"/>
          <p:nvPr/>
        </p:nvSpPr>
        <p:spPr>
          <a:xfrm>
            <a:off x="757528" y="660554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https://www.maxieduca.com.br/blog/informatica/big-data-investimento/</a:t>
            </a:r>
          </a:p>
        </p:txBody>
      </p:sp>
    </p:spTree>
    <p:extLst>
      <p:ext uri="{BB962C8B-B14F-4D97-AF65-F5344CB8AC3E}">
        <p14:creationId xmlns:p14="http://schemas.microsoft.com/office/powerpoint/2010/main" val="2869227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HADOOP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B0EEB4-5485-5D0C-F16F-7D86B2EC3297}"/>
              </a:ext>
            </a:extLst>
          </p:cNvPr>
          <p:cNvSpPr txBox="1"/>
          <p:nvPr/>
        </p:nvSpPr>
        <p:spPr>
          <a:xfrm>
            <a:off x="924013" y="658812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https://www.alura.com.br/artigos/big-data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38DB22CD-A901-797C-BF4F-8BD6B804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502230"/>
            <a:ext cx="10857440" cy="50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6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EF08050-F7F4-9D18-1D7A-9881CB7FF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37" y="1527737"/>
            <a:ext cx="8572730" cy="520930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AA1D47E-49E4-6019-DA0F-95C6F13F6622}"/>
              </a:ext>
            </a:extLst>
          </p:cNvPr>
          <p:cNvSpPr txBox="1"/>
          <p:nvPr/>
        </p:nvSpPr>
        <p:spPr>
          <a:xfrm>
            <a:off x="109478" y="881406"/>
            <a:ext cx="4649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Cenário Big Data 2012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4943E6-D596-C72A-51B6-557EDA0E3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A8F928-92A8-ACF7-F2CC-E1F6B9DF281E}"/>
              </a:ext>
            </a:extLst>
          </p:cNvPr>
          <p:cNvSpPr txBox="1"/>
          <p:nvPr/>
        </p:nvSpPr>
        <p:spPr>
          <a:xfrm>
            <a:off x="109478" y="8814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Cenário Big Data 2023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1C51DA4-E044-2DF6-9855-7F38CFEB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3757"/>
            <a:ext cx="12192000" cy="54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61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5990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CASOS DE USO COM HADOOP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C90583-5AA5-47D4-E47B-B510F18F2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684" y="1951344"/>
            <a:ext cx="1428455" cy="545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0E8A64-74CB-495D-8D95-7D2BCC7FC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211" y="1951344"/>
            <a:ext cx="1197526" cy="5451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AAB32-E2A7-4078-06BE-38F8115A6F7D}"/>
              </a:ext>
            </a:extLst>
          </p:cNvPr>
          <p:cNvSpPr txBox="1"/>
          <p:nvPr/>
        </p:nvSpPr>
        <p:spPr>
          <a:xfrm>
            <a:off x="1015579" y="2539232"/>
            <a:ext cx="165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</a:rPr>
              <a:t>Processamento de Buscas e Recomendações de Publicidades</a:t>
            </a:r>
            <a:endParaRPr lang="pt-BR" sz="1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0CEBBC-7AEF-2395-B104-44978299948B}"/>
              </a:ext>
            </a:extLst>
          </p:cNvPr>
          <p:cNvSpPr txBox="1"/>
          <p:nvPr/>
        </p:nvSpPr>
        <p:spPr>
          <a:xfrm>
            <a:off x="3664601" y="2551072"/>
            <a:ext cx="17938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Armazenamento de Mensagens e Processamento de Informações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DD0BE2-0361-5626-7422-CD3EB5C7085D}"/>
              </a:ext>
            </a:extLst>
          </p:cNvPr>
          <p:cNvSpPr txBox="1"/>
          <p:nvPr/>
        </p:nvSpPr>
        <p:spPr>
          <a:xfrm>
            <a:off x="6499770" y="2569964"/>
            <a:ext cx="19524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Conversão de Imagens e Armazenamento de Jornais Digitais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7DB4157-D93F-106D-C946-62403011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5888" y="1998229"/>
            <a:ext cx="1324948" cy="5082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31BFDFC-4E65-C4B0-EB4B-3047F781CE15}"/>
              </a:ext>
            </a:extLst>
          </p:cNvPr>
          <p:cNvSpPr txBox="1"/>
          <p:nvPr/>
        </p:nvSpPr>
        <p:spPr>
          <a:xfrm>
            <a:off x="9515458" y="2556583"/>
            <a:ext cx="1558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Análise de Log da Rede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A015975-CA95-C531-FF10-647FD469A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684" y="4186260"/>
            <a:ext cx="1324948" cy="56305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C81C75-F8AF-E004-142E-4F89AAE615B4}"/>
              </a:ext>
            </a:extLst>
          </p:cNvPr>
          <p:cNvSpPr txBox="1"/>
          <p:nvPr/>
        </p:nvSpPr>
        <p:spPr>
          <a:xfrm>
            <a:off x="1009449" y="4849048"/>
            <a:ext cx="1961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Análise de Busca de Similaridade de Perfis de Usuários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550BC77-0660-FB9C-5047-2119EB25C2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3995" y="4186261"/>
            <a:ext cx="631957" cy="563053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81E9074-3807-2190-0C9E-52C1A8C1DC83}"/>
              </a:ext>
            </a:extLst>
          </p:cNvPr>
          <p:cNvSpPr txBox="1"/>
          <p:nvPr/>
        </p:nvSpPr>
        <p:spPr>
          <a:xfrm>
            <a:off x="3631741" y="4854774"/>
            <a:ext cx="1748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Armazenamento e Processamento de Dados Internos e de Redes Sociais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29047F3-D3B9-CF4E-E665-7705234E5602}"/>
              </a:ext>
            </a:extLst>
          </p:cNvPr>
          <p:cNvSpPr txBox="1"/>
          <p:nvPr/>
        </p:nvSpPr>
        <p:spPr>
          <a:xfrm>
            <a:off x="6235372" y="4848879"/>
            <a:ext cx="2530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Monitorar Continuamente e Fazer Ajustes na Qualidade da Experiência do Usuário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5D27E5-7DED-C6FB-CCC1-1752C0A54A63}"/>
              </a:ext>
            </a:extLst>
          </p:cNvPr>
          <p:cNvSpPr txBox="1"/>
          <p:nvPr/>
        </p:nvSpPr>
        <p:spPr>
          <a:xfrm>
            <a:off x="352639" y="6510703"/>
            <a:ext cx="69971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://riut.utfpr.edu.br/</a:t>
            </a:r>
            <a:r>
              <a:rPr lang="pt-BR" sz="800" dirty="0" err="1"/>
              <a:t>jspui</a:t>
            </a:r>
            <a:r>
              <a:rPr lang="pt-BR" sz="800" dirty="0"/>
              <a:t>/</a:t>
            </a:r>
            <a:r>
              <a:rPr lang="pt-BR" sz="800" dirty="0" err="1"/>
              <a:t>bitstream</a:t>
            </a:r>
            <a:r>
              <a:rPr lang="pt-BR" sz="800" dirty="0"/>
              <a:t>/1/13421/1/MD_COADS_2015_1_08.pdf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8ABA505-49BF-1A86-1461-952B6630DF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2544" y="4095654"/>
            <a:ext cx="1146461" cy="64653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FBA9E1A-71F9-19E2-090E-82BE8BA7E7B5}"/>
              </a:ext>
            </a:extLst>
          </p:cNvPr>
          <p:cNvSpPr txBox="1"/>
          <p:nvPr/>
        </p:nvSpPr>
        <p:spPr>
          <a:xfrm>
            <a:off x="9582544" y="4772196"/>
            <a:ext cx="1748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Otimização de Buscas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C6E19DCF-AAFC-ED89-1E3E-C3F64DBDAB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8795" y="1885345"/>
            <a:ext cx="2530159" cy="67666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AE2C9E6-B4B7-E7DD-BDEC-E6F773EC58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0315" y="4203363"/>
            <a:ext cx="1736899" cy="5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1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BENEFÍCIOS HADOOP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587CF6-5157-5A69-3205-E48D3ECB3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67" y="1520501"/>
            <a:ext cx="9563877" cy="50523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2E71EA3-B22C-08F4-7045-4E28A16D5B19}"/>
              </a:ext>
            </a:extLst>
          </p:cNvPr>
          <p:cNvSpPr txBox="1"/>
          <p:nvPr/>
        </p:nvSpPr>
        <p:spPr>
          <a:xfrm>
            <a:off x="352639" y="6510703"/>
            <a:ext cx="69971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://acervolima.com/</a:t>
            </a:r>
            <a:r>
              <a:rPr lang="pt-BR" sz="800" dirty="0" err="1"/>
              <a:t>hadoop</a:t>
            </a:r>
            <a:r>
              <a:rPr lang="pt-BR" sz="800" dirty="0"/>
              <a:t>-pros-e-contras/</a:t>
            </a:r>
          </a:p>
        </p:txBody>
      </p:sp>
    </p:spTree>
    <p:extLst>
      <p:ext uri="{BB962C8B-B14F-4D97-AF65-F5344CB8AC3E}">
        <p14:creationId xmlns:p14="http://schemas.microsoft.com/office/powerpoint/2010/main" val="159397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DESVANTAGENS HADOOP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FDBC74-7820-40FC-AB7E-F4B1075DA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68" y="1536608"/>
            <a:ext cx="9545216" cy="47394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A81D62-E489-88B9-AC7B-0028A3EBFC0B}"/>
              </a:ext>
            </a:extLst>
          </p:cNvPr>
          <p:cNvSpPr txBox="1"/>
          <p:nvPr/>
        </p:nvSpPr>
        <p:spPr>
          <a:xfrm>
            <a:off x="352639" y="6510703"/>
            <a:ext cx="69971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://acervolima.com/</a:t>
            </a:r>
            <a:r>
              <a:rPr lang="pt-BR" sz="800" dirty="0" err="1"/>
              <a:t>hadoop</a:t>
            </a:r>
            <a:r>
              <a:rPr lang="pt-BR" sz="800" dirty="0"/>
              <a:t>-pros-e-contras/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D95C8A-86A7-4F84-E9A5-CC269B1772B4}"/>
              </a:ext>
            </a:extLst>
          </p:cNvPr>
          <p:cNvSpPr txBox="1"/>
          <p:nvPr/>
        </p:nvSpPr>
        <p:spPr>
          <a:xfrm>
            <a:off x="8637813" y="2061895"/>
            <a:ext cx="1271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40C28"/>
                </a:solidFill>
                <a:effectLst/>
                <a:latin typeface="Google Sans"/>
              </a:rPr>
              <a:t>JVM</a:t>
            </a:r>
            <a:endParaRPr lang="pt-BR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74FE58-06E0-A79D-4DB8-D2317CBC8BB4}"/>
              </a:ext>
            </a:extLst>
          </p:cNvPr>
          <p:cNvSpPr txBox="1"/>
          <p:nvPr/>
        </p:nvSpPr>
        <p:spPr>
          <a:xfrm>
            <a:off x="8454312" y="3656337"/>
            <a:ext cx="1271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solidFill>
                  <a:srgbClr val="040C28"/>
                </a:solidFill>
                <a:effectLst/>
                <a:latin typeface="Google Sans"/>
              </a:rPr>
              <a:t>Kerberos</a:t>
            </a:r>
            <a:endParaRPr lang="pt-BR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856005-2144-8A0F-706D-DC5A5A38D339}"/>
              </a:ext>
            </a:extLst>
          </p:cNvPr>
          <p:cNvSpPr txBox="1"/>
          <p:nvPr/>
        </p:nvSpPr>
        <p:spPr>
          <a:xfrm>
            <a:off x="1095565" y="5356896"/>
            <a:ext cx="1358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40C28"/>
                </a:solidFill>
                <a:effectLst/>
                <a:latin typeface="Google Sans"/>
              </a:rPr>
              <a:t>R/W in Disk</a:t>
            </a:r>
            <a:endParaRPr lang="pt-BR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FAF85A-23BD-4232-A2A4-C6339FCC687D}"/>
              </a:ext>
            </a:extLst>
          </p:cNvPr>
          <p:cNvSpPr txBox="1"/>
          <p:nvPr/>
        </p:nvSpPr>
        <p:spPr>
          <a:xfrm>
            <a:off x="8251793" y="5348586"/>
            <a:ext cx="1408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40C28"/>
                </a:solidFill>
                <a:effectLst/>
                <a:latin typeface="Google Sans"/>
              </a:rPr>
              <a:t>Alta Latência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53153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6904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PROJETOS PRINCIPAIS HADOOP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69167" y="1752335"/>
            <a:ext cx="11330124" cy="482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HDFS</a:t>
            </a:r>
            <a:r>
              <a:rPr lang="pt-BR" dirty="0">
                <a:solidFill>
                  <a:srgbClr val="000000"/>
                </a:solidFill>
              </a:rPr>
              <a:t>: Sistema de Arquivos Distribuídos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MAPREDUCE</a:t>
            </a:r>
            <a:r>
              <a:rPr lang="pt-BR" dirty="0">
                <a:solidFill>
                  <a:srgbClr val="000000"/>
                </a:solidFill>
              </a:rPr>
              <a:t>: Processador de Dados em Larga Escala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YARN</a:t>
            </a:r>
            <a:r>
              <a:rPr lang="pt-BR" dirty="0">
                <a:solidFill>
                  <a:srgbClr val="000000"/>
                </a:solidFill>
              </a:rPr>
              <a:t>: Gerenciador de Recursos e Processador de Tarefas do </a:t>
            </a:r>
            <a:r>
              <a:rPr lang="pt-BR" dirty="0" err="1">
                <a:solidFill>
                  <a:srgbClr val="000000"/>
                </a:solidFill>
              </a:rPr>
              <a:t>MapReduce</a:t>
            </a:r>
            <a:endParaRPr lang="pt-BR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COMMON</a:t>
            </a:r>
            <a:r>
              <a:rPr lang="pt-BR" dirty="0">
                <a:solidFill>
                  <a:srgbClr val="000000"/>
                </a:solidFill>
              </a:rPr>
              <a:t>: Bibliotecas e Utilitários Necessários a Outros Módulos </a:t>
            </a:r>
            <a:r>
              <a:rPr lang="pt-BR" dirty="0" err="1">
                <a:solidFill>
                  <a:srgbClr val="000000"/>
                </a:solidFill>
              </a:rPr>
              <a:t>Hadoop</a:t>
            </a:r>
            <a:endParaRPr lang="pt-BR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sz="11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E06CD4-18D9-02A0-87B3-B01A983BA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470" y="3733833"/>
            <a:ext cx="6761106" cy="30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4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6904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HADOOP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622390" y="1682913"/>
            <a:ext cx="11569610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700" b="1" dirty="0">
                <a:solidFill>
                  <a:srgbClr val="000000"/>
                </a:solidFill>
              </a:rPr>
              <a:t>SPARK</a:t>
            </a:r>
            <a:r>
              <a:rPr lang="pt-BR" sz="2700" dirty="0">
                <a:solidFill>
                  <a:srgbClr val="000000"/>
                </a:solidFill>
              </a:rPr>
              <a:t>: Framework para Processamento de Fluxo de Dados em Tempo Real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700" b="1" dirty="0">
                <a:solidFill>
                  <a:srgbClr val="000000"/>
                </a:solidFill>
              </a:rPr>
              <a:t>KAFKA</a:t>
            </a:r>
            <a:r>
              <a:rPr lang="pt-BR" sz="2700" dirty="0">
                <a:solidFill>
                  <a:srgbClr val="000000"/>
                </a:solidFill>
              </a:rPr>
              <a:t>: Framework para Processamento de Fluxo de Dados em Tempo Real 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700" b="1" dirty="0">
                <a:solidFill>
                  <a:srgbClr val="000000"/>
                </a:solidFill>
              </a:rPr>
              <a:t>STORM</a:t>
            </a:r>
            <a:r>
              <a:rPr lang="pt-BR" sz="2700" dirty="0">
                <a:solidFill>
                  <a:srgbClr val="000000"/>
                </a:solidFill>
              </a:rPr>
              <a:t>: Framework para Processamento de Fluxo de Dados em Tempo Real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700" b="1" dirty="0">
                <a:solidFill>
                  <a:srgbClr val="000000"/>
                </a:solidFill>
              </a:rPr>
              <a:t>FLINK</a:t>
            </a:r>
            <a:r>
              <a:rPr lang="pt-BR" sz="2700" dirty="0">
                <a:solidFill>
                  <a:srgbClr val="000000"/>
                </a:solidFill>
              </a:rPr>
              <a:t>: Framework para Processamento de Fluxo de Dados em Tempo Real/Lote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sz="2700" dirty="0"/>
          </a:p>
        </p:txBody>
      </p:sp>
    </p:spTree>
    <p:extLst>
      <p:ext uri="{BB962C8B-B14F-4D97-AF65-F5344CB8AC3E}">
        <p14:creationId xmlns:p14="http://schemas.microsoft.com/office/powerpoint/2010/main" val="116204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6904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HADOOP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622390" y="168291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HBASE</a:t>
            </a:r>
            <a:r>
              <a:rPr lang="pt-BR" dirty="0">
                <a:solidFill>
                  <a:srgbClr val="000000"/>
                </a:solidFill>
              </a:rPr>
              <a:t>: SGBD </a:t>
            </a:r>
            <a:r>
              <a:rPr lang="pt-BR" dirty="0" err="1">
                <a:solidFill>
                  <a:srgbClr val="000000"/>
                </a:solidFill>
              </a:rPr>
              <a:t>NoSQL</a:t>
            </a:r>
            <a:r>
              <a:rPr lang="pt-BR" dirty="0">
                <a:solidFill>
                  <a:srgbClr val="000000"/>
                </a:solidFill>
              </a:rPr>
              <a:t> Orientado por Colunas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CASSANDRA</a:t>
            </a:r>
            <a:r>
              <a:rPr lang="pt-BR" dirty="0">
                <a:solidFill>
                  <a:srgbClr val="000000"/>
                </a:solidFill>
              </a:rPr>
              <a:t>: SGBD </a:t>
            </a:r>
            <a:r>
              <a:rPr lang="pt-BR" dirty="0" err="1">
                <a:solidFill>
                  <a:srgbClr val="000000"/>
                </a:solidFill>
              </a:rPr>
              <a:t>NoSQL</a:t>
            </a:r>
            <a:r>
              <a:rPr lang="pt-BR" dirty="0">
                <a:solidFill>
                  <a:srgbClr val="000000"/>
                </a:solidFill>
              </a:rPr>
              <a:t> Orientado por Chave/Valor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MONGODB</a:t>
            </a:r>
            <a:r>
              <a:rPr lang="pt-BR" dirty="0">
                <a:solidFill>
                  <a:srgbClr val="000000"/>
                </a:solidFill>
              </a:rPr>
              <a:t>: SGBD </a:t>
            </a:r>
            <a:r>
              <a:rPr lang="pt-BR" dirty="0" err="1">
                <a:solidFill>
                  <a:srgbClr val="000000"/>
                </a:solidFill>
              </a:rPr>
              <a:t>NoSQL</a:t>
            </a:r>
            <a:r>
              <a:rPr lang="pt-BR" dirty="0">
                <a:solidFill>
                  <a:srgbClr val="000000"/>
                </a:solidFill>
              </a:rPr>
              <a:t> Orientado por Documentos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IMPALA</a:t>
            </a:r>
            <a:r>
              <a:rPr lang="pt-BR" dirty="0">
                <a:solidFill>
                  <a:srgbClr val="000000"/>
                </a:solidFill>
              </a:rPr>
              <a:t>: Sistema para Consulta e Análise de Dados (SQL-like)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HIVE</a:t>
            </a:r>
            <a:r>
              <a:rPr lang="pt-BR" dirty="0">
                <a:solidFill>
                  <a:srgbClr val="000000"/>
                </a:solidFill>
              </a:rPr>
              <a:t>: Sistema Data Warehouse para Consulta e Análise de Dados (</a:t>
            </a:r>
            <a:r>
              <a:rPr lang="pt-BR" dirty="0" err="1">
                <a:solidFill>
                  <a:srgbClr val="000000"/>
                </a:solidFill>
              </a:rPr>
              <a:t>HiveSQL</a:t>
            </a:r>
            <a:r>
              <a:rPr lang="pt-BR" dirty="0">
                <a:solidFill>
                  <a:srgbClr val="000000"/>
                </a:solidFill>
              </a:rPr>
              <a:t>)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PIG</a:t>
            </a:r>
            <a:r>
              <a:rPr lang="pt-BR" dirty="0">
                <a:solidFill>
                  <a:srgbClr val="000000"/>
                </a:solidFill>
              </a:rPr>
              <a:t>: Sistema para Consulta e Análise de Dados (</a:t>
            </a:r>
            <a:r>
              <a:rPr lang="pt-BR" dirty="0" err="1">
                <a:solidFill>
                  <a:srgbClr val="000000"/>
                </a:solidFill>
              </a:rPr>
              <a:t>PigLatin</a:t>
            </a:r>
            <a:r>
              <a:rPr lang="pt-BR" dirty="0">
                <a:solidFill>
                  <a:srgbClr val="000000"/>
                </a:solidFill>
              </a:rPr>
              <a:t>)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rgbClr val="000000"/>
                </a:solidFill>
              </a:rPr>
              <a:t>KYLIN</a:t>
            </a:r>
            <a:r>
              <a:rPr lang="pt-BR" sz="2800" dirty="0">
                <a:solidFill>
                  <a:srgbClr val="000000"/>
                </a:solidFill>
              </a:rPr>
              <a:t>: Ferramenta OLAP para Big Data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174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6904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HADOOP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622390" y="1682913"/>
            <a:ext cx="1142094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SQOOP</a:t>
            </a:r>
            <a:r>
              <a:rPr lang="pt-BR" sz="2500" dirty="0">
                <a:solidFill>
                  <a:srgbClr val="000000"/>
                </a:solidFill>
              </a:rPr>
              <a:t>: Ferramenta para Transferência de Dados entre </a:t>
            </a:r>
            <a:r>
              <a:rPr lang="pt-BR" sz="2500" dirty="0" err="1">
                <a:solidFill>
                  <a:srgbClr val="000000"/>
                </a:solidFill>
              </a:rPr>
              <a:t>Hadoop</a:t>
            </a:r>
            <a:r>
              <a:rPr lang="pt-BR" sz="2500" dirty="0">
                <a:solidFill>
                  <a:srgbClr val="000000"/>
                </a:solidFill>
              </a:rPr>
              <a:t> e Banco Relacionais Tradicionais (Desativado / Movido para Apache </a:t>
            </a:r>
            <a:r>
              <a:rPr lang="pt-BR" sz="2500" dirty="0" err="1">
                <a:solidFill>
                  <a:srgbClr val="000000"/>
                </a:solidFill>
              </a:rPr>
              <a:t>Attic</a:t>
            </a:r>
            <a:r>
              <a:rPr lang="pt-BR" sz="2500" dirty="0">
                <a:solidFill>
                  <a:srgbClr val="000000"/>
                </a:solidFill>
              </a:rPr>
              <a:t>)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FLUME</a:t>
            </a:r>
            <a:r>
              <a:rPr lang="pt-BR" sz="2500" dirty="0">
                <a:solidFill>
                  <a:srgbClr val="000000"/>
                </a:solidFill>
              </a:rPr>
              <a:t>: Ferramenta para Coleta, Armazenamento e Distribuição de </a:t>
            </a:r>
            <a:r>
              <a:rPr lang="pt-BR" sz="2500" dirty="0" err="1">
                <a:solidFill>
                  <a:srgbClr val="000000"/>
                </a:solidFill>
              </a:rPr>
              <a:t>stream</a:t>
            </a:r>
            <a:r>
              <a:rPr lang="pt-BR" sz="2500" dirty="0">
                <a:solidFill>
                  <a:srgbClr val="000000"/>
                </a:solidFill>
              </a:rPr>
              <a:t> de grandes volumes de dados independente de sua fonte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MAHOUT</a:t>
            </a:r>
            <a:r>
              <a:rPr lang="pt-BR" sz="2500" dirty="0">
                <a:solidFill>
                  <a:srgbClr val="000000"/>
                </a:solidFill>
              </a:rPr>
              <a:t>: Biblioteca </a:t>
            </a:r>
            <a:r>
              <a:rPr lang="pt-BR" sz="2500" dirty="0" err="1">
                <a:solidFill>
                  <a:srgbClr val="000000"/>
                </a:solidFill>
              </a:rPr>
              <a:t>Machine</a:t>
            </a:r>
            <a:r>
              <a:rPr lang="pt-BR" sz="2500" dirty="0">
                <a:solidFill>
                  <a:srgbClr val="000000"/>
                </a:solidFill>
              </a:rPr>
              <a:t> Learning para Processar Recomendações, Classificações e Agrupamentos em Sistemas Distribuídos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ZOOKEEPER</a:t>
            </a:r>
            <a:r>
              <a:rPr lang="pt-BR" sz="2500" dirty="0">
                <a:solidFill>
                  <a:srgbClr val="000000"/>
                </a:solidFill>
              </a:rPr>
              <a:t>: Serviço de Coordenação Distribuída para Gerenciar Grandes Conjuntos de Clusters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OOZIE</a:t>
            </a:r>
            <a:r>
              <a:rPr lang="pt-BR" sz="2500" dirty="0">
                <a:solidFill>
                  <a:srgbClr val="000000"/>
                </a:solidFill>
              </a:rPr>
              <a:t>: Sistema </a:t>
            </a:r>
            <a:r>
              <a:rPr lang="pt-BR" sz="2500" dirty="0" err="1">
                <a:solidFill>
                  <a:srgbClr val="000000"/>
                </a:solidFill>
              </a:rPr>
              <a:t>Agendador</a:t>
            </a:r>
            <a:r>
              <a:rPr lang="pt-BR" sz="2500" dirty="0">
                <a:solidFill>
                  <a:srgbClr val="000000"/>
                </a:solidFill>
              </a:rPr>
              <a:t> de Workflows para Gerenciamento de Jobs do </a:t>
            </a:r>
            <a:r>
              <a:rPr lang="pt-BR" sz="2500" dirty="0" err="1">
                <a:solidFill>
                  <a:srgbClr val="000000"/>
                </a:solidFill>
              </a:rPr>
              <a:t>Hadoop</a:t>
            </a:r>
            <a:endParaRPr lang="pt-BR" sz="2500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500" b="1" dirty="0">
                <a:solidFill>
                  <a:srgbClr val="000000"/>
                </a:solidFill>
              </a:rPr>
              <a:t>AMBARI</a:t>
            </a:r>
            <a:r>
              <a:rPr lang="pt-BR" sz="2500" dirty="0">
                <a:solidFill>
                  <a:srgbClr val="000000"/>
                </a:solidFill>
              </a:rPr>
              <a:t>: Interface Gráfica Amigável para Gerenciamento dos Serviços do </a:t>
            </a:r>
            <a:r>
              <a:rPr lang="pt-BR" sz="2500" dirty="0" err="1">
                <a:solidFill>
                  <a:srgbClr val="000000"/>
                </a:solidFill>
              </a:rPr>
              <a:t>Hadoop</a:t>
            </a:r>
            <a:endParaRPr lang="pt-BR" sz="2500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310909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IMPORTÂNCIA DOS DADOS</a:t>
            </a:r>
          </a:p>
        </p:txBody>
      </p:sp>
      <p:sp>
        <p:nvSpPr>
          <p:cNvPr id="4" name="Espaço Reservado para Conteúdo 12">
            <a:extLst>
              <a:ext uri="{FF2B5EF4-FFF2-40B4-BE49-F238E27FC236}">
                <a16:creationId xmlns:a16="http://schemas.microsoft.com/office/drawing/2014/main" id="{B8BF740C-DA72-5188-7957-CDD4DAEC12BA}"/>
              </a:ext>
            </a:extLst>
          </p:cNvPr>
          <p:cNvSpPr txBox="1">
            <a:spLocks/>
          </p:cNvSpPr>
          <p:nvPr/>
        </p:nvSpPr>
        <p:spPr>
          <a:xfrm>
            <a:off x="600164" y="1581856"/>
            <a:ext cx="11555140" cy="5120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400" dirty="0"/>
              <a:t>“Os dados são o novo petróleo”, Clive </a:t>
            </a:r>
            <a:r>
              <a:rPr lang="pt-BR" sz="2400" dirty="0" err="1"/>
              <a:t>Humby</a:t>
            </a:r>
            <a:r>
              <a:rPr lang="pt-BR" sz="2400" dirty="0"/>
              <a:t> (2006)</a:t>
            </a:r>
          </a:p>
          <a:p>
            <a:pPr marL="541338" lvl="1" indent="-187325"/>
            <a:r>
              <a:rPr lang="pt-BR" dirty="0"/>
              <a:t>Dados são tão valiosos quanto o Petróleo</a:t>
            </a:r>
          </a:p>
          <a:p>
            <a:pPr marL="541338" lvl="1" indent="-187325"/>
            <a:r>
              <a:rPr lang="pt-BR" dirty="0"/>
              <a:t>Petróleo precisa ser Refinado, Dados precisam ser Analisados ( BI &amp; </a:t>
            </a:r>
            <a:r>
              <a:rPr lang="pt-BR" dirty="0" err="1"/>
              <a:t>Analytics</a:t>
            </a:r>
            <a:r>
              <a:rPr lang="pt-BR" dirty="0"/>
              <a:t> )</a:t>
            </a:r>
          </a:p>
          <a:p>
            <a:pPr marL="541338" lvl="1" indent="-187325"/>
            <a:r>
              <a:rPr lang="pt-BR" dirty="0"/>
              <a:t>Profissionais e Empresas Precisam ser Alfabetizados em Dados</a:t>
            </a:r>
          </a:p>
          <a:p>
            <a:pPr marL="541338" lvl="1" indent="-187325"/>
            <a:r>
              <a:rPr lang="pt-BR" dirty="0"/>
              <a:t>Maior riqueza não está nos dados mas na Capacidade de usa-los de forma Analítica</a:t>
            </a:r>
          </a:p>
          <a:p>
            <a:pPr marL="541338" lvl="1" indent="-187325"/>
            <a:r>
              <a:rPr lang="pt-BR" dirty="0"/>
              <a:t>A Análise Extrairá Descobertas que poderão Transformar a Realidade das Empresas</a:t>
            </a:r>
          </a:p>
          <a:p>
            <a:pPr marL="541338" lvl="1" indent="-187325"/>
            <a:r>
              <a:rPr lang="pt-BR" dirty="0"/>
              <a:t>Enquanto Petróleo é Escasso e Finito, Dados é uma Fonte de Recurso Inesgotável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400" dirty="0"/>
              <a:t>Consultoria McKinsey diz sobre Empresas Data </a:t>
            </a:r>
            <a:r>
              <a:rPr lang="pt-BR" sz="2400" dirty="0" err="1"/>
              <a:t>Driven</a:t>
            </a:r>
            <a:r>
              <a:rPr lang="pt-BR" sz="2400" dirty="0"/>
              <a:t>:</a:t>
            </a:r>
          </a:p>
          <a:p>
            <a:pPr marL="520700" indent="-166688"/>
            <a:r>
              <a:rPr lang="pt-BR" sz="2400" dirty="0"/>
              <a:t>23 vezes mais chances de adquirir clientes</a:t>
            </a:r>
          </a:p>
          <a:p>
            <a:pPr marL="520700" indent="-166688"/>
            <a:r>
              <a:rPr lang="pt-BR" sz="2400" dirty="0"/>
              <a:t>6 vezes mais chances de reter clientes</a:t>
            </a:r>
          </a:p>
          <a:p>
            <a:pPr marL="520700" indent="-166688"/>
            <a:r>
              <a:rPr lang="pt-BR" sz="2400" dirty="0"/>
              <a:t>19 vezes mais chances de serem lucrativas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400" dirty="0"/>
              <a:t>Data </a:t>
            </a:r>
            <a:r>
              <a:rPr lang="pt-BR" sz="2400" dirty="0" err="1"/>
              <a:t>Driven</a:t>
            </a:r>
            <a:r>
              <a:rPr lang="pt-BR" sz="2400" dirty="0"/>
              <a:t> Business</a:t>
            </a:r>
          </a:p>
          <a:p>
            <a:pPr marL="177800" indent="-177800"/>
            <a:endParaRPr lang="pt-BR" sz="2400" dirty="0"/>
          </a:p>
          <a:p>
            <a:pPr marL="177800" indent="-177800"/>
            <a:endParaRPr lang="pt-BR" sz="2400" dirty="0"/>
          </a:p>
          <a:p>
            <a:pPr marL="177800" indent="-177800"/>
            <a:endParaRPr lang="pt-BR" sz="2400" dirty="0"/>
          </a:p>
          <a:p>
            <a:endParaRPr lang="pt-BR" sz="24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F86F8C1-D952-B7FD-2F9E-044F669F0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59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2883165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EXERCÍCIO 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3E47D7D9-ED10-3B06-329E-5EE5F4EC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208339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pic>
        <p:nvPicPr>
          <p:cNvPr id="36" name="Imagem 35" descr="Diagrama&#10;&#10;Descrição gerada automaticamente">
            <a:extLst>
              <a:ext uri="{FF2B5EF4-FFF2-40B4-BE49-F238E27FC236}">
                <a16:creationId xmlns:a16="http://schemas.microsoft.com/office/drawing/2014/main" id="{A6BA4387-1A1B-D819-7FD5-80966E8C9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246"/>
            <a:ext cx="9535886" cy="496298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D76987-AF05-E1AA-24B9-FCE338C5DABA}"/>
              </a:ext>
            </a:extLst>
          </p:cNvPr>
          <p:cNvSpPr txBox="1"/>
          <p:nvPr/>
        </p:nvSpPr>
        <p:spPr>
          <a:xfrm>
            <a:off x="298580" y="917006"/>
            <a:ext cx="11725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TECNOLOGIA HADOOP  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CFD3B6B-DFBD-F9D2-20F1-97ABF0C8092B}"/>
              </a:ext>
            </a:extLst>
          </p:cNvPr>
          <p:cNvSpPr txBox="1"/>
          <p:nvPr/>
        </p:nvSpPr>
        <p:spPr>
          <a:xfrm>
            <a:off x="112783" y="657285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http://ionmachines.com/products/intelligent-ordinance.html</a:t>
            </a:r>
          </a:p>
        </p:txBody>
      </p:sp>
    </p:spTree>
    <p:extLst>
      <p:ext uri="{BB962C8B-B14F-4D97-AF65-F5344CB8AC3E}">
        <p14:creationId xmlns:p14="http://schemas.microsoft.com/office/powerpoint/2010/main" val="213024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49882" y="917006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53E0D23-73BF-069F-7E67-A9D9D808B36D}"/>
              </a:ext>
            </a:extLst>
          </p:cNvPr>
          <p:cNvSpPr txBox="1"/>
          <p:nvPr/>
        </p:nvSpPr>
        <p:spPr>
          <a:xfrm>
            <a:off x="568191" y="2860266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9EBE2-2C3F-8D51-A316-823F411E1DA2}"/>
              </a:ext>
            </a:extLst>
          </p:cNvPr>
          <p:cNvSpPr txBox="1"/>
          <p:nvPr/>
        </p:nvSpPr>
        <p:spPr>
          <a:xfrm>
            <a:off x="568192" y="1489247"/>
            <a:ext cx="1119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dirty="0">
                <a:solidFill>
                  <a:srgbClr val="FF0000"/>
                </a:solidFill>
                <a:effectLst/>
              </a:rPr>
              <a:t>ARMAZENAMENTO DE DADOS</a:t>
            </a:r>
          </a:p>
          <a:p>
            <a:r>
              <a:rPr lang="pt-BR" sz="2400" dirty="0">
                <a:solidFill>
                  <a:srgbClr val="3A3A3A"/>
                </a:solidFill>
              </a:rPr>
              <a:t>Gerencia Discos dos Clusters (Leitura/Gravação)</a:t>
            </a:r>
          </a:p>
          <a:p>
            <a:r>
              <a:rPr lang="pt-BR" sz="2400" dirty="0">
                <a:solidFill>
                  <a:srgbClr val="3A3A3A"/>
                </a:solidFill>
              </a:rPr>
              <a:t>Cria, Exclui e Replica Blocos de Dados pelos Nós dos Clusters</a:t>
            </a:r>
            <a:endParaRPr lang="pt-BR" sz="2400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10F616-27E6-C6DF-D21A-0DE3B6DD2430}"/>
              </a:ext>
            </a:extLst>
          </p:cNvPr>
          <p:cNvSpPr txBox="1"/>
          <p:nvPr/>
        </p:nvSpPr>
        <p:spPr>
          <a:xfrm>
            <a:off x="549882" y="3400380"/>
            <a:ext cx="11642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PROCESSAMENTO DE DADOS</a:t>
            </a:r>
            <a:endParaRPr lang="pt-BR" sz="2800" b="1" i="0" dirty="0">
              <a:solidFill>
                <a:srgbClr val="FF0000"/>
              </a:solidFill>
              <a:effectLst/>
            </a:endParaRPr>
          </a:p>
          <a:p>
            <a:r>
              <a:rPr lang="pt-BR" sz="2400" dirty="0">
                <a:solidFill>
                  <a:srgbClr val="3A3A3A"/>
                </a:solidFill>
              </a:rPr>
              <a:t>Decompõe Tarefas em Pequenas Partes e Distribui pelos Nós dos Clusters</a:t>
            </a:r>
          </a:p>
          <a:p>
            <a:r>
              <a:rPr lang="pt-BR" sz="2400" b="0" i="0" dirty="0">
                <a:solidFill>
                  <a:srgbClr val="3A3A3A"/>
                </a:solidFill>
                <a:effectLst/>
              </a:rPr>
              <a:t>Programa Vai para onde estão os Dados (Data </a:t>
            </a:r>
            <a:r>
              <a:rPr lang="pt-BR" sz="2400" b="0" i="0" dirty="0" err="1">
                <a:solidFill>
                  <a:srgbClr val="3A3A3A"/>
                </a:solidFill>
                <a:effectLst/>
              </a:rPr>
              <a:t>Locality</a:t>
            </a:r>
            <a:r>
              <a:rPr lang="pt-BR" sz="2400" b="0" i="0" dirty="0">
                <a:solidFill>
                  <a:srgbClr val="3A3A3A"/>
                </a:solidFill>
                <a:effectLst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2BB79C-5C25-E175-E165-A8CA93EFA3E7}"/>
              </a:ext>
            </a:extLst>
          </p:cNvPr>
          <p:cNvSpPr txBox="1"/>
          <p:nvPr/>
        </p:nvSpPr>
        <p:spPr>
          <a:xfrm>
            <a:off x="549882" y="4817909"/>
            <a:ext cx="9697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YARN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EB7FB4-C618-B6A5-DA53-BE24E2267808}"/>
              </a:ext>
            </a:extLst>
          </p:cNvPr>
          <p:cNvSpPr txBox="1"/>
          <p:nvPr/>
        </p:nvSpPr>
        <p:spPr>
          <a:xfrm>
            <a:off x="549882" y="5373295"/>
            <a:ext cx="943387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dirty="0">
                <a:solidFill>
                  <a:srgbClr val="FF0000"/>
                </a:solidFill>
                <a:effectLst/>
              </a:rPr>
              <a:t>GERENCIAMENTO DE RECURS</a:t>
            </a:r>
            <a:r>
              <a:rPr lang="pt-BR" sz="2800" b="1" dirty="0">
                <a:solidFill>
                  <a:srgbClr val="FF0000"/>
                </a:solidFill>
              </a:rPr>
              <a:t>OS</a:t>
            </a:r>
            <a:endParaRPr lang="pt-BR" sz="2800" b="1" i="0" dirty="0">
              <a:solidFill>
                <a:srgbClr val="FF0000"/>
              </a:solidFill>
              <a:effectLst/>
            </a:endParaRPr>
          </a:p>
          <a:p>
            <a:r>
              <a:rPr lang="pt-BR" sz="2400" dirty="0">
                <a:solidFill>
                  <a:srgbClr val="3A3A3A"/>
                </a:solidFill>
              </a:rPr>
              <a:t>Divide Atividades de Gerenciamento de Recursos e Agendamento/Monitoramento de Jobs em Processos Separados</a:t>
            </a:r>
            <a:endParaRPr lang="pt-BR" sz="2400" b="0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049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49882" y="917006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Arquitetura Mestre/Escravo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D22BF0-C89E-E11D-9A96-C0A9C19C10BC}"/>
              </a:ext>
            </a:extLst>
          </p:cNvPr>
          <p:cNvSpPr txBox="1"/>
          <p:nvPr/>
        </p:nvSpPr>
        <p:spPr>
          <a:xfrm>
            <a:off x="6286964" y="2447644"/>
            <a:ext cx="5570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b="1" i="0" dirty="0">
                <a:solidFill>
                  <a:srgbClr val="000000"/>
                </a:solidFill>
                <a:effectLst/>
              </a:rPr>
              <a:t> Modelo de Comunicação Onde um Dispositivo (Mestre) Controla e Coordena Ações de um ou mais Dispositivos (Escravos)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b="1" i="0" dirty="0">
                <a:solidFill>
                  <a:srgbClr val="000000"/>
                </a:solidFill>
                <a:effectLst/>
              </a:rPr>
              <a:t>Mestre envia Comandos ou Solicitações aos Dispositivos Escravos e Recebe Respostas ou Dados Deles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b="1" i="0" dirty="0">
                <a:solidFill>
                  <a:srgbClr val="000000"/>
                </a:solidFill>
                <a:effectLst/>
              </a:rPr>
              <a:t>Escravos não Podem se Comunicar Diretamente Entre si, nem Iniciar Comunicação com o Mestre</a:t>
            </a:r>
          </a:p>
        </p:txBody>
      </p:sp>
      <p:pic>
        <p:nvPicPr>
          <p:cNvPr id="20" name="Imagem 1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705890C-4D21-DF09-F697-95FF3514A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0" y="1715783"/>
            <a:ext cx="5695344" cy="40376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E3A2FAF-AADF-0CA9-A1F5-37C190BAC4D2}"/>
              </a:ext>
            </a:extLst>
          </p:cNvPr>
          <p:cNvSpPr txBox="1"/>
          <p:nvPr/>
        </p:nvSpPr>
        <p:spPr>
          <a:xfrm>
            <a:off x="549882" y="6403582"/>
            <a:ext cx="7138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https://medium.com/@cm.oeiras01/uma-breve-introdu%C3%A7%C3%A3o-do-hadoop-hdfs-hadoop-distributed-file-system-2-2-7694055a7917</a:t>
            </a:r>
          </a:p>
        </p:txBody>
      </p:sp>
    </p:spTree>
    <p:extLst>
      <p:ext uri="{BB962C8B-B14F-4D97-AF65-F5344CB8AC3E}">
        <p14:creationId xmlns:p14="http://schemas.microsoft.com/office/powerpoint/2010/main" val="82706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198120" y="933335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Nós </a:t>
            </a:r>
            <a:r>
              <a:rPr lang="pt-BR" sz="3600" b="1" u="sng" dirty="0" err="1"/>
              <a:t>Namenode</a:t>
            </a:r>
            <a:r>
              <a:rPr lang="pt-BR" sz="3600" b="1" u="sng" dirty="0"/>
              <a:t>/</a:t>
            </a:r>
            <a:r>
              <a:rPr lang="pt-BR" sz="3600" b="1" u="sng" dirty="0" err="1"/>
              <a:t>Datanode</a:t>
            </a:r>
            <a:endParaRPr lang="pt-BR" sz="3600" b="1" u="sng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E9E7960-9986-5918-7E55-A69A423B0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878444"/>
            <a:ext cx="6876661" cy="42879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23592A-08ED-CEED-8CFE-B374CE597D97}"/>
              </a:ext>
            </a:extLst>
          </p:cNvPr>
          <p:cNvSpPr txBox="1"/>
          <p:nvPr/>
        </p:nvSpPr>
        <p:spPr>
          <a:xfrm>
            <a:off x="7539135" y="1547197"/>
            <a:ext cx="4652865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FF0000"/>
                </a:solidFill>
                <a:effectLst/>
              </a:rPr>
              <a:t>NAMENODE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Gerencia Nós Escravos e Lhes Atribui Tarefas:</a:t>
            </a:r>
          </a:p>
          <a:p>
            <a:pPr defTabSz="269875"/>
            <a:r>
              <a:rPr lang="pt-BR" b="0" i="0" dirty="0">
                <a:solidFill>
                  <a:srgbClr val="3A3A3A"/>
                </a:solidFill>
                <a:effectLst/>
              </a:rPr>
              <a:t>	- Mapeia Localização de Arquivos</a:t>
            </a:r>
          </a:p>
          <a:p>
            <a:pPr defTabSz="269875"/>
            <a:r>
              <a:rPr lang="pt-BR" dirty="0">
                <a:solidFill>
                  <a:srgbClr val="3A3A3A"/>
                </a:solidFill>
              </a:rPr>
              <a:t>	</a:t>
            </a:r>
            <a:r>
              <a:rPr lang="pt-BR" b="0" i="0" dirty="0">
                <a:solidFill>
                  <a:srgbClr val="3A3A3A"/>
                </a:solidFill>
                <a:effectLst/>
              </a:rPr>
              <a:t>- </a:t>
            </a:r>
            <a:r>
              <a:rPr lang="pt-BR" dirty="0">
                <a:solidFill>
                  <a:srgbClr val="3A3A3A"/>
                </a:solidFill>
              </a:rPr>
              <a:t>Realiza Divisão de Arquivos em Blocos</a:t>
            </a:r>
          </a:p>
          <a:p>
            <a:pPr defTabSz="269875"/>
            <a:r>
              <a:rPr lang="pt-BR" b="0" i="0" dirty="0">
                <a:solidFill>
                  <a:srgbClr val="3A3A3A"/>
                </a:solidFill>
                <a:effectLst/>
              </a:rPr>
              <a:t>	- Encaminha Blocos para Nós Escravos</a:t>
            </a:r>
          </a:p>
          <a:p>
            <a:pPr defTabSz="269875"/>
            <a:r>
              <a:rPr lang="pt-BR" dirty="0">
                <a:solidFill>
                  <a:srgbClr val="3A3A3A"/>
                </a:solidFill>
              </a:rPr>
              <a:t>	</a:t>
            </a:r>
            <a:r>
              <a:rPr lang="pt-BR" b="0" i="0" dirty="0">
                <a:solidFill>
                  <a:srgbClr val="3A3A3A"/>
                </a:solidFill>
                <a:effectLst/>
              </a:rPr>
              <a:t>- </a:t>
            </a:r>
            <a:r>
              <a:rPr lang="pt-BR" dirty="0">
                <a:solidFill>
                  <a:srgbClr val="3A3A3A"/>
                </a:solidFill>
              </a:rPr>
              <a:t>Obtém Metadados dos Arquivos</a:t>
            </a:r>
          </a:p>
          <a:p>
            <a:pPr defTabSz="269875">
              <a:spcAft>
                <a:spcPts val="600"/>
              </a:spcAft>
            </a:pPr>
            <a:r>
              <a:rPr lang="pt-BR" b="0" i="0" dirty="0">
                <a:solidFill>
                  <a:srgbClr val="3A3A3A"/>
                </a:solidFill>
                <a:effectLst/>
              </a:rPr>
              <a:t>	- Controla Localização de Réplicas</a:t>
            </a:r>
          </a:p>
          <a:p>
            <a:pPr marL="285750" indent="-285750" defTabSz="269875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Mantém Informações em Memória</a:t>
            </a:r>
            <a:endParaRPr lang="pt-BR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D7440A-07C5-178A-EB5E-696584FD34A0}"/>
              </a:ext>
            </a:extLst>
          </p:cNvPr>
          <p:cNvSpPr txBox="1"/>
          <p:nvPr/>
        </p:nvSpPr>
        <p:spPr>
          <a:xfrm>
            <a:off x="7539135" y="4193727"/>
            <a:ext cx="465286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DATA</a:t>
            </a:r>
            <a:r>
              <a:rPr lang="pt-BR" sz="2400" b="1" i="0" dirty="0">
                <a:solidFill>
                  <a:srgbClr val="FF0000"/>
                </a:solidFill>
                <a:effectLst/>
              </a:rPr>
              <a:t>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Gerencia Armazenamento de Dados no Nó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3A3A3A"/>
                </a:solidFill>
                <a:effectLst/>
              </a:rPr>
              <a:t>Cria, Exclui e Replica Blocos de Dados </a:t>
            </a:r>
          </a:p>
          <a:p>
            <a:pPr defTabSz="269875"/>
            <a:r>
              <a:rPr lang="pt-BR" dirty="0">
                <a:solidFill>
                  <a:srgbClr val="3A3A3A"/>
                </a:solidFill>
              </a:rPr>
              <a:t>	</a:t>
            </a:r>
            <a:r>
              <a:rPr lang="pt-BR" b="0" i="0" dirty="0">
                <a:solidFill>
                  <a:srgbClr val="3A3A3A"/>
                </a:solidFill>
                <a:effectLst/>
              </a:rPr>
              <a:t>sob Instrução do </a:t>
            </a:r>
            <a:r>
              <a:rPr lang="pt-BR" b="0" i="0" dirty="0" err="1">
                <a:solidFill>
                  <a:srgbClr val="3A3A3A"/>
                </a:solidFill>
                <a:effectLst/>
              </a:rPr>
              <a:t>Namenode</a:t>
            </a:r>
            <a:r>
              <a:rPr lang="pt-BR" b="0" i="0" dirty="0">
                <a:solidFill>
                  <a:srgbClr val="3A3A3A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Reporta ao </a:t>
            </a:r>
            <a:r>
              <a:rPr lang="pt-BR" dirty="0" err="1">
                <a:solidFill>
                  <a:srgbClr val="3A3A3A"/>
                </a:solidFill>
              </a:rPr>
              <a:t>Namenode</a:t>
            </a:r>
            <a:r>
              <a:rPr lang="pt-BR" dirty="0">
                <a:solidFill>
                  <a:srgbClr val="3A3A3A"/>
                </a:solidFill>
              </a:rPr>
              <a:t> Dados sobre Blocos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Atende Solicitações de Leitura/Gravação por Clientes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25F7479-95BB-721E-AB98-401DFFAB9F41}"/>
              </a:ext>
            </a:extLst>
          </p:cNvPr>
          <p:cNvSpPr txBox="1"/>
          <p:nvPr/>
        </p:nvSpPr>
        <p:spPr>
          <a:xfrm>
            <a:off x="323462" y="6465137"/>
            <a:ext cx="43138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https://www.codingninjas.com/studio/library/hadoop-distributed-file-system</a:t>
            </a:r>
          </a:p>
        </p:txBody>
      </p:sp>
      <p:sp>
        <p:nvSpPr>
          <p:cNvPr id="16" name="Nuvem 15">
            <a:extLst>
              <a:ext uri="{FF2B5EF4-FFF2-40B4-BE49-F238E27FC236}">
                <a16:creationId xmlns:a16="http://schemas.microsoft.com/office/drawing/2014/main" id="{CA4EDE40-1A04-86DF-D816-92E27926D305}"/>
              </a:ext>
            </a:extLst>
          </p:cNvPr>
          <p:cNvSpPr/>
          <p:nvPr/>
        </p:nvSpPr>
        <p:spPr>
          <a:xfrm rot="20481785">
            <a:off x="1314780" y="1695397"/>
            <a:ext cx="1221683" cy="61149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stand 1h</a:t>
            </a:r>
          </a:p>
        </p:txBody>
      </p:sp>
    </p:spTree>
    <p:extLst>
      <p:ext uri="{BB962C8B-B14F-4D97-AF65-F5344CB8AC3E}">
        <p14:creationId xmlns:p14="http://schemas.microsoft.com/office/powerpoint/2010/main" val="1081566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198120" y="933335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Arquitetura </a:t>
            </a:r>
            <a:r>
              <a:rPr lang="pt-BR" sz="3600" b="1" u="sng" dirty="0" err="1"/>
              <a:t>Namenode</a:t>
            </a:r>
            <a:r>
              <a:rPr lang="pt-BR" sz="3600" b="1" u="sng" dirty="0"/>
              <a:t>/</a:t>
            </a:r>
            <a:r>
              <a:rPr lang="pt-BR" sz="3600" b="1" u="sng" dirty="0" err="1"/>
              <a:t>Datanode</a:t>
            </a:r>
            <a:endParaRPr lang="pt-BR" sz="3600" b="1" u="sng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E9E7960-9986-5918-7E55-A69A423B0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" y="1855113"/>
            <a:ext cx="6876661" cy="42879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23592A-08ED-CEED-8CFE-B374CE597D97}"/>
              </a:ext>
            </a:extLst>
          </p:cNvPr>
          <p:cNvSpPr txBox="1"/>
          <p:nvPr/>
        </p:nvSpPr>
        <p:spPr>
          <a:xfrm>
            <a:off x="7642393" y="1752472"/>
            <a:ext cx="440093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SECONDARY NAMENODE</a:t>
            </a:r>
            <a:endParaRPr lang="pt-BR" sz="2400" b="1" i="0" dirty="0">
              <a:solidFill>
                <a:srgbClr val="FF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Realiza Checkpoints nos Arquivos </a:t>
            </a:r>
            <a:r>
              <a:rPr lang="pt-BR" b="1" dirty="0" err="1">
                <a:solidFill>
                  <a:srgbClr val="FF0000"/>
                </a:solidFill>
              </a:rPr>
              <a:t>fsimage</a:t>
            </a:r>
            <a:r>
              <a:rPr lang="pt-BR" dirty="0">
                <a:solidFill>
                  <a:srgbClr val="3A3A3A"/>
                </a:solidFill>
              </a:rPr>
              <a:t> e </a:t>
            </a:r>
            <a:r>
              <a:rPr lang="pt-BR" b="1" dirty="0" err="1">
                <a:solidFill>
                  <a:srgbClr val="FF0000"/>
                </a:solidFill>
              </a:rPr>
              <a:t>edit</a:t>
            </a:r>
            <a:r>
              <a:rPr lang="pt-BR" b="1" dirty="0">
                <a:solidFill>
                  <a:srgbClr val="FF0000"/>
                </a:solidFill>
              </a:rPr>
              <a:t> logs </a:t>
            </a:r>
            <a:r>
              <a:rPr lang="pt-BR" dirty="0">
                <a:solidFill>
                  <a:srgbClr val="3A3A3A"/>
                </a:solidFill>
              </a:rPr>
              <a:t>em Intervalos Pré-definidos Armazenando a Cópia Mais Recente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Garante Recuperação do </a:t>
            </a:r>
            <a:r>
              <a:rPr lang="pt-BR" dirty="0" err="1">
                <a:solidFill>
                  <a:srgbClr val="3A3A3A"/>
                </a:solidFill>
              </a:rPr>
              <a:t>Namenode</a:t>
            </a:r>
            <a:r>
              <a:rPr lang="pt-BR" dirty="0">
                <a:solidFill>
                  <a:srgbClr val="3A3A3A"/>
                </a:solidFill>
              </a:rPr>
              <a:t> mas não é um Backup de Alta Disponibilidade</a:t>
            </a:r>
            <a:endParaRPr lang="pt-BR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D7440A-07C5-178A-EB5E-696584FD34A0}"/>
              </a:ext>
            </a:extLst>
          </p:cNvPr>
          <p:cNvSpPr txBox="1"/>
          <p:nvPr/>
        </p:nvSpPr>
        <p:spPr>
          <a:xfrm>
            <a:off x="7642393" y="3821501"/>
            <a:ext cx="440093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FSIMAGE</a:t>
            </a:r>
            <a:endParaRPr lang="pt-BR" sz="2000" b="1" i="0" dirty="0">
              <a:solidFill>
                <a:srgbClr val="FF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A3A3A"/>
                </a:solidFill>
              </a:rPr>
              <a:t>Retrato de Metadados do </a:t>
            </a:r>
            <a:r>
              <a:rPr lang="pt-BR" sz="1600" dirty="0" err="1">
                <a:solidFill>
                  <a:srgbClr val="3A3A3A"/>
                </a:solidFill>
              </a:rPr>
              <a:t>Namenode</a:t>
            </a:r>
            <a:r>
              <a:rPr lang="pt-BR" sz="1600" dirty="0">
                <a:solidFill>
                  <a:srgbClr val="3A3A3A"/>
                </a:solidFill>
              </a:rPr>
              <a:t> em Determinado Momento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A3A3A"/>
                </a:solidFill>
              </a:rPr>
              <a:t>Usado pelo </a:t>
            </a:r>
            <a:r>
              <a:rPr lang="pt-BR" sz="1600" dirty="0" err="1">
                <a:solidFill>
                  <a:srgbClr val="3A3A3A"/>
                </a:solidFill>
              </a:rPr>
              <a:t>Namenode</a:t>
            </a:r>
            <a:r>
              <a:rPr lang="pt-BR" sz="1600" dirty="0">
                <a:solidFill>
                  <a:srgbClr val="3A3A3A"/>
                </a:solidFill>
              </a:rPr>
              <a:t> Quando Iniciado</a:t>
            </a:r>
            <a:endParaRPr lang="pt-BR" sz="1600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9995F1-D350-B201-7B5B-3BC800036B96}"/>
              </a:ext>
            </a:extLst>
          </p:cNvPr>
          <p:cNvSpPr txBox="1"/>
          <p:nvPr/>
        </p:nvSpPr>
        <p:spPr>
          <a:xfrm>
            <a:off x="7651101" y="5139349"/>
            <a:ext cx="440093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FF0000"/>
                </a:solidFill>
                <a:effectLst/>
              </a:rPr>
              <a:t>EDIT LOGS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A3A3A"/>
                </a:solidFill>
              </a:rPr>
              <a:t>Registra Todas Alterações nos Metadados desde Último FSIMAGE Criado</a:t>
            </a:r>
            <a:endParaRPr lang="pt-BR" sz="1600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7" name="Nuvem 6">
            <a:extLst>
              <a:ext uri="{FF2B5EF4-FFF2-40B4-BE49-F238E27FC236}">
                <a16:creationId xmlns:a16="http://schemas.microsoft.com/office/drawing/2014/main" id="{E857D9A5-C6B8-2D55-D780-55D854FDFEF5}"/>
              </a:ext>
            </a:extLst>
          </p:cNvPr>
          <p:cNvSpPr/>
          <p:nvPr/>
        </p:nvSpPr>
        <p:spPr>
          <a:xfrm rot="20481785">
            <a:off x="1314780" y="1695397"/>
            <a:ext cx="1221683" cy="61149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stand 1h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761389-305B-ABBC-0A5C-53B06F5C0249}"/>
              </a:ext>
            </a:extLst>
          </p:cNvPr>
          <p:cNvSpPr txBox="1"/>
          <p:nvPr/>
        </p:nvSpPr>
        <p:spPr>
          <a:xfrm>
            <a:off x="324240" y="6465137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https://www.codingninjas.com/studio/library/hadoop-distributed-file-system</a:t>
            </a:r>
          </a:p>
        </p:txBody>
      </p:sp>
    </p:spTree>
    <p:extLst>
      <p:ext uri="{BB962C8B-B14F-4D97-AF65-F5344CB8AC3E}">
        <p14:creationId xmlns:p14="http://schemas.microsoft.com/office/powerpoint/2010/main" val="2584938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198120" y="933335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</a:t>
            </a:r>
            <a:r>
              <a:rPr lang="pt-BR" sz="3600" b="1" u="sng" dirty="0" err="1"/>
              <a:t>Client</a:t>
            </a:r>
            <a:r>
              <a:rPr lang="pt-BR" sz="3600" b="1" u="sng" dirty="0"/>
              <a:t> – Operação de Leitura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A322A1B-5BB2-85BB-AE3E-8141E15D1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86" y="1579667"/>
            <a:ext cx="7206343" cy="446072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6F1459-1B03-9546-9DF6-97EA8B99AE9C}"/>
              </a:ext>
            </a:extLst>
          </p:cNvPr>
          <p:cNvSpPr txBox="1"/>
          <p:nvPr/>
        </p:nvSpPr>
        <p:spPr>
          <a:xfrm>
            <a:off x="239486" y="6534370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https://ead-rh.prodemge.gov.br/pluginfile.php/24988/mod_resource/content/1/PRODEMGE_WORKSHOP.pptx.pdf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A0F17C-E675-EF30-E146-14355611D3F1}"/>
              </a:ext>
            </a:extLst>
          </p:cNvPr>
          <p:cNvSpPr txBox="1"/>
          <p:nvPr/>
        </p:nvSpPr>
        <p:spPr>
          <a:xfrm>
            <a:off x="7642393" y="2223254"/>
            <a:ext cx="454960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</a:rPr>
              <a:t>PASSOS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3A3A3A"/>
                </a:solidFill>
              </a:rPr>
              <a:t>Cliente</a:t>
            </a:r>
            <a:r>
              <a:rPr lang="pt-BR" dirty="0">
                <a:solidFill>
                  <a:srgbClr val="3A3A3A"/>
                </a:solidFill>
              </a:rPr>
              <a:t> Solicita Leitura de Dados ao </a:t>
            </a:r>
            <a:r>
              <a:rPr lang="pt-BR" b="1" dirty="0">
                <a:solidFill>
                  <a:srgbClr val="3A3A3A"/>
                </a:solidFill>
              </a:rPr>
              <a:t>HDFS</a:t>
            </a:r>
            <a:r>
              <a:rPr lang="pt-BR" dirty="0">
                <a:solidFill>
                  <a:srgbClr val="3A3A3A"/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3A3A3A"/>
                </a:solidFill>
              </a:rPr>
              <a:t>HDFS </a:t>
            </a:r>
            <a:r>
              <a:rPr lang="pt-BR" b="1" dirty="0" err="1">
                <a:solidFill>
                  <a:srgbClr val="3A3A3A"/>
                </a:solidFill>
              </a:rPr>
              <a:t>Client</a:t>
            </a:r>
            <a:r>
              <a:rPr lang="pt-BR" b="1" dirty="0">
                <a:solidFill>
                  <a:srgbClr val="3A3A3A"/>
                </a:solidFill>
              </a:rPr>
              <a:t> </a:t>
            </a:r>
            <a:r>
              <a:rPr lang="pt-BR" dirty="0">
                <a:solidFill>
                  <a:srgbClr val="3A3A3A"/>
                </a:solidFill>
              </a:rPr>
              <a:t>Solicita ao </a:t>
            </a:r>
            <a:r>
              <a:rPr lang="pt-BR" b="1" dirty="0" err="1">
                <a:solidFill>
                  <a:srgbClr val="3A3A3A"/>
                </a:solidFill>
              </a:rPr>
              <a:t>Namenode</a:t>
            </a:r>
            <a:r>
              <a:rPr lang="pt-BR" dirty="0">
                <a:solidFill>
                  <a:srgbClr val="3A3A3A"/>
                </a:solidFill>
              </a:rPr>
              <a:t> Metadados sobre Arquivo Desejado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i="0" dirty="0" err="1">
                <a:solidFill>
                  <a:srgbClr val="3A3A3A"/>
                </a:solidFill>
                <a:effectLst/>
              </a:rPr>
              <a:t>Namenode</a:t>
            </a:r>
            <a:r>
              <a:rPr lang="pt-BR" b="0" i="0" dirty="0">
                <a:solidFill>
                  <a:srgbClr val="3A3A3A"/>
                </a:solidFill>
                <a:effectLst/>
              </a:rPr>
              <a:t> </a:t>
            </a:r>
            <a:r>
              <a:rPr lang="pt-BR" dirty="0">
                <a:solidFill>
                  <a:srgbClr val="3A3A3A"/>
                </a:solidFill>
              </a:rPr>
              <a:t>Envia Informações Solicitadas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3A3A3A"/>
                </a:solidFill>
              </a:rPr>
              <a:t>HDFS </a:t>
            </a:r>
            <a:r>
              <a:rPr lang="pt-BR" b="1" dirty="0" err="1">
                <a:solidFill>
                  <a:srgbClr val="3A3A3A"/>
                </a:solidFill>
              </a:rPr>
              <a:t>Client</a:t>
            </a:r>
            <a:r>
              <a:rPr lang="pt-BR" b="1" dirty="0">
                <a:solidFill>
                  <a:srgbClr val="3A3A3A"/>
                </a:solidFill>
              </a:rPr>
              <a:t> </a:t>
            </a:r>
            <a:r>
              <a:rPr lang="pt-BR" dirty="0">
                <a:solidFill>
                  <a:srgbClr val="3A3A3A"/>
                </a:solidFill>
              </a:rPr>
              <a:t>Aponta para Blocos de Dados nos Nós, Processa e Disponibiliza Dados Solicitados ao </a:t>
            </a:r>
            <a:r>
              <a:rPr lang="pt-BR" b="1" dirty="0">
                <a:solidFill>
                  <a:srgbClr val="3A3A3A"/>
                </a:solidFill>
              </a:rPr>
              <a:t>Cliente</a:t>
            </a:r>
            <a:r>
              <a:rPr lang="pt-BR" dirty="0">
                <a:solidFill>
                  <a:srgbClr val="3A3A3A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8935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198120" y="933335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Bloco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991C9A-3B61-CED2-0F3A-C82791791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86" y="1735494"/>
            <a:ext cx="9100458" cy="46279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0CE7636-BE53-0136-685E-79A6EAB51640}"/>
              </a:ext>
            </a:extLst>
          </p:cNvPr>
          <p:cNvSpPr txBox="1"/>
          <p:nvPr/>
        </p:nvSpPr>
        <p:spPr>
          <a:xfrm>
            <a:off x="445536" y="6510703"/>
            <a:ext cx="72428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https://tudoprogramado.blog.br/introducao-a-arquitetura-hadoop</a:t>
            </a:r>
          </a:p>
        </p:txBody>
      </p:sp>
    </p:spTree>
    <p:extLst>
      <p:ext uri="{BB962C8B-B14F-4D97-AF65-F5344CB8AC3E}">
        <p14:creationId xmlns:p14="http://schemas.microsoft.com/office/powerpoint/2010/main" val="1233598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198120" y="933335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Bloco de Dados Replicados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29FE47-9D9B-824D-309F-66EA6414110C}"/>
              </a:ext>
            </a:extLst>
          </p:cNvPr>
          <p:cNvSpPr txBox="1"/>
          <p:nvPr/>
        </p:nvSpPr>
        <p:spPr>
          <a:xfrm>
            <a:off x="388774" y="6510703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https://www.softwaretestinghelp.com/hadoop-distributed-file-system/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C20250-60E8-B501-959E-7A187F9AB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25" y="1656498"/>
            <a:ext cx="8884201" cy="46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0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HDFS – Exemplos de Comandos</a:t>
            </a:r>
          </a:p>
        </p:txBody>
      </p:sp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1671F59D-D276-6FDF-0702-633B1F502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26725"/>
              </p:ext>
            </p:extLst>
          </p:nvPr>
        </p:nvGraphicFramePr>
        <p:xfrm>
          <a:off x="555634" y="1512768"/>
          <a:ext cx="9213517" cy="5203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908">
                  <a:extLst>
                    <a:ext uri="{9D8B030D-6E8A-4147-A177-3AD203B41FA5}">
                      <a16:colId xmlns:a16="http://schemas.microsoft.com/office/drawing/2014/main" val="1202614777"/>
                    </a:ext>
                  </a:extLst>
                </a:gridCol>
                <a:gridCol w="7656609">
                  <a:extLst>
                    <a:ext uri="{9D8B030D-6E8A-4147-A177-3AD203B41FA5}">
                      <a16:colId xmlns:a16="http://schemas.microsoft.com/office/drawing/2014/main" val="545099914"/>
                    </a:ext>
                  </a:extLst>
                </a:gridCol>
              </a:tblGrid>
              <a:tr h="315577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Finalidade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76929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ls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Lista Pastas ou Arquivos presentes em um caminho informado do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1078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mkdir</a:t>
                      </a:r>
                      <a:r>
                        <a:rPr lang="pt-BR" b="1" dirty="0"/>
                        <a:t> / </a:t>
                      </a:r>
                      <a:r>
                        <a:rPr lang="pt-BR" b="1" dirty="0" err="1"/>
                        <a:t>rmdir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Cria / Remove Pastas Vazias no HDFS, respectivamente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96125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rm</a:t>
                      </a:r>
                      <a:r>
                        <a:rPr lang="pt-BR" b="1" dirty="0"/>
                        <a:t> / </a:t>
                      </a:r>
                      <a:r>
                        <a:rPr lang="pt-BR" b="1" dirty="0" err="1"/>
                        <a:t>rmr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Remove Arquivos / Remove Pastas e Conteúdo no HDFS, respectivamente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927758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put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Copia Arquivos ou Pastas armazenados localmente para 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00373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get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Copia Arquivos ou Pastas do HDFS para armazenamento 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83406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cp</a:t>
                      </a:r>
                      <a:r>
                        <a:rPr lang="pt-BR" b="1" dirty="0"/>
                        <a:t> / </a:t>
                      </a:r>
                      <a:r>
                        <a:rPr lang="pt-BR" b="1" dirty="0" err="1"/>
                        <a:t>mv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Copia / Move Arquivos ou Pastas dentro do HDFS, respectivamente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57597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cat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Mostra Conteúdo de um Arquivo no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1796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b="1" dirty="0" err="1"/>
                        <a:t>du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Mostra Tamanho de Arquivos e Pastas no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78270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r>
                        <a:rPr lang="pt-BR" b="1" dirty="0" err="1"/>
                        <a:t>stat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Mostra Data de Última Modificação e Estatística de Pasta ou Arquivo no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439379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touchz</a:t>
                      </a: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Cria um novo Arquivo HDFS com 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67518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appendToFile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Adiciona Conteúdo a um Arquivo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639920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setrep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Altera Fator de Replicação de um Arquivo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126592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Apresenta Quantidade de Espaço Livre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99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79" y="1637478"/>
            <a:ext cx="11526521" cy="4351338"/>
          </a:xfrm>
        </p:spPr>
        <p:txBody>
          <a:bodyPr>
            <a:normAutofit/>
          </a:bodyPr>
          <a:lstStyle/>
          <a:p>
            <a:pPr marL="354013" indent="-354013">
              <a:buAutoNum type="arabicPeriod"/>
            </a:pPr>
            <a:r>
              <a:rPr lang="pt-BR" sz="3000" dirty="0"/>
              <a:t>Definir Metas Baseadas em Informações Concretas</a:t>
            </a:r>
          </a:p>
          <a:p>
            <a:pPr marL="354013" indent="-354013">
              <a:buAutoNum type="arabicPeriod"/>
            </a:pPr>
            <a:r>
              <a:rPr lang="pt-BR" sz="3000" dirty="0"/>
              <a:t>Usar Dados em Suas Tarefas Diárias</a:t>
            </a:r>
          </a:p>
          <a:p>
            <a:pPr marL="354013" indent="-354013">
              <a:buAutoNum type="arabicPeriod"/>
            </a:pPr>
            <a:r>
              <a:rPr lang="pt-BR" sz="3000" dirty="0"/>
              <a:t>Definir o Planejamento da Empresa a Partir dos Dados</a:t>
            </a:r>
          </a:p>
          <a:p>
            <a:pPr marL="354013" indent="-354013">
              <a:buAutoNum type="arabicPeriod"/>
            </a:pPr>
            <a:r>
              <a:rPr lang="pt-BR" sz="3000" dirty="0"/>
              <a:t>Utilizar Dados para Identificar Padrões e Tendências de Mercado</a:t>
            </a:r>
          </a:p>
          <a:p>
            <a:pPr marL="354013" indent="-354013">
              <a:buAutoNum type="arabicPeriod"/>
            </a:pPr>
            <a:r>
              <a:rPr lang="pt-BR" sz="3000" dirty="0"/>
              <a:t>Tomar Decisões com uma Cultura Pautada em Evidências</a:t>
            </a:r>
          </a:p>
          <a:p>
            <a:pPr marL="354013" indent="-354013">
              <a:buAutoNum type="arabicPeriod"/>
            </a:pPr>
            <a:r>
              <a:rPr lang="pt-BR" sz="3000" dirty="0"/>
              <a:t>Treinar Todos os Departamentos para Utilizar e Compreender Dados</a:t>
            </a:r>
          </a:p>
          <a:p>
            <a:pPr marL="354013" indent="-354013">
              <a:buAutoNum type="arabicPeriod"/>
            </a:pPr>
            <a:r>
              <a:rPr lang="pt-BR" sz="3000" dirty="0"/>
              <a:t>Investir na Coleta de Informações Relevantes para o Negócio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2E37BD-9DAF-205E-87A9-17498C04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D3783E-445B-6408-414F-D04A4B56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78248F-2E6A-2ABE-B1BF-181CB63E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F4E5955-B13F-FFA6-67C6-81BCA9598300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880533-2AE3-2F49-BBAD-D86E326A241F}"/>
              </a:ext>
            </a:extLst>
          </p:cNvPr>
          <p:cNvSpPr txBox="1"/>
          <p:nvPr/>
        </p:nvSpPr>
        <p:spPr>
          <a:xfrm>
            <a:off x="665480" y="949259"/>
            <a:ext cx="10251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O QUE FAZ UMA EMPRESA SER DATA DRIVEN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E9A866-F273-2EEB-AF28-F7F28A927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18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397005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PROCESSAMENTO DE DADOS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27D44F-57F9-CFF8-F9A4-C7BF3DD2F6E5}"/>
              </a:ext>
            </a:extLst>
          </p:cNvPr>
          <p:cNvSpPr txBox="1"/>
          <p:nvPr/>
        </p:nvSpPr>
        <p:spPr>
          <a:xfrm>
            <a:off x="397007" y="1723861"/>
            <a:ext cx="111912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000" b="0" i="0" dirty="0">
                <a:effectLst/>
                <a:latin typeface="arial" panose="020B0604020202020204" pitchFamily="34" charset="0"/>
              </a:rPr>
              <a:t>Modelo de Programação Desenhado para Processar Grandes Volumes de Dados Distribuídos em Clusters de Computadores (Nós/Racks), Dividindo o Trabalho em um Conjunto de Tarefas Independentes.</a:t>
            </a:r>
            <a:endParaRPr lang="pt-BR" sz="30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D2D58E-0B22-6DAE-6A2D-AE376DF48E2A}"/>
              </a:ext>
            </a:extLst>
          </p:cNvPr>
          <p:cNvSpPr txBox="1"/>
          <p:nvPr/>
        </p:nvSpPr>
        <p:spPr>
          <a:xfrm>
            <a:off x="397006" y="3848881"/>
            <a:ext cx="11191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Não Precisa de Programação Extra para Garantir que Processos Sejam Executados Paralelamente.</a:t>
            </a: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6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PROCESSAMENTO DE DADOS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B9271C-D04F-C823-4FFF-707E1F72D23D}"/>
              </a:ext>
            </a:extLst>
          </p:cNvPr>
          <p:cNvSpPr txBox="1"/>
          <p:nvPr/>
        </p:nvSpPr>
        <p:spPr>
          <a:xfrm>
            <a:off x="480985" y="1578911"/>
            <a:ext cx="1171101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800" b="0" i="0">
                <a:effectLst/>
                <a:latin typeface="arial" panose="020B0604020202020204" pitchFamily="34" charset="0"/>
              </a:defRPr>
            </a:lvl1pPr>
          </a:lstStyle>
          <a:p>
            <a:pPr algn="just"/>
            <a:r>
              <a:rPr lang="pt-BR" sz="3200" dirty="0"/>
              <a:t>A Base de uma Aplicação </a:t>
            </a:r>
            <a:r>
              <a:rPr lang="pt-BR" sz="3200" dirty="0" err="1"/>
              <a:t>MapReduce</a:t>
            </a:r>
            <a:r>
              <a:rPr lang="pt-BR" sz="3200" dirty="0"/>
              <a:t> </a:t>
            </a:r>
          </a:p>
          <a:p>
            <a:pPr algn="just"/>
            <a:r>
              <a:rPr lang="pt-BR" sz="3200" dirty="0"/>
              <a:t>Consiste em Dividir e Processar Conjuntos de Dados </a:t>
            </a:r>
          </a:p>
          <a:p>
            <a:pPr algn="just"/>
            <a:r>
              <a:rPr lang="pt-BR" sz="3200" dirty="0"/>
              <a:t>com uso de 2 Funções, Map e </a:t>
            </a:r>
            <a:r>
              <a:rPr lang="pt-BR" sz="3200" dirty="0" err="1"/>
              <a:t>Reduce</a:t>
            </a:r>
            <a:r>
              <a:rPr lang="pt-BR" sz="3200" dirty="0"/>
              <a:t>, </a:t>
            </a:r>
          </a:p>
          <a:p>
            <a:pPr algn="just"/>
            <a:r>
              <a:rPr lang="pt-BR" sz="3200" dirty="0"/>
              <a:t>Implementadas pelo Programador em Função do Problema.</a:t>
            </a:r>
          </a:p>
        </p:txBody>
      </p:sp>
    </p:spTree>
    <p:extLst>
      <p:ext uri="{BB962C8B-B14F-4D97-AF65-F5344CB8AC3E}">
        <p14:creationId xmlns:p14="http://schemas.microsoft.com/office/powerpoint/2010/main" val="3860109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43661" y="976114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PROCESSAMENTO DE DADOS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B9271C-D04F-C823-4FFF-707E1F72D23D}"/>
              </a:ext>
            </a:extLst>
          </p:cNvPr>
          <p:cNvSpPr txBox="1"/>
          <p:nvPr/>
        </p:nvSpPr>
        <p:spPr>
          <a:xfrm>
            <a:off x="443661" y="1737535"/>
            <a:ext cx="117483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800" b="0" i="0">
                <a:effectLst/>
                <a:latin typeface="arial" panose="020B0604020202020204" pitchFamily="34" charset="0"/>
              </a:defRPr>
            </a:lvl1pPr>
          </a:lstStyle>
          <a:p>
            <a:r>
              <a:rPr lang="pt-BR" sz="3200" b="1" dirty="0">
                <a:solidFill>
                  <a:srgbClr val="FF0000"/>
                </a:solidFill>
              </a:rPr>
              <a:t>Função MAP</a:t>
            </a:r>
          </a:p>
          <a:p>
            <a:r>
              <a:rPr lang="pt-BR" sz="3200" dirty="0"/>
              <a:t>- Converte o Conjunto de Dados em Outro Conjunto de Dados</a:t>
            </a:r>
          </a:p>
          <a:p>
            <a:pPr marL="269875" indent="-269875">
              <a:buFontTx/>
              <a:buChar char="-"/>
            </a:pPr>
            <a:r>
              <a:rPr lang="pt-BR" sz="3200" dirty="0"/>
              <a:t>Dados são Separados em Pares Chave-Valor</a:t>
            </a:r>
          </a:p>
          <a:p>
            <a:pPr marL="269875" indent="-269875">
              <a:buFontTx/>
              <a:buChar char="-"/>
            </a:pPr>
            <a:r>
              <a:rPr lang="pt-BR" sz="3200" dirty="0"/>
              <a:t>Dados são Distribuídos pelos Nós do Cluster</a:t>
            </a:r>
          </a:p>
          <a:p>
            <a:pPr marL="269875" indent="-269875">
              <a:buFontTx/>
              <a:buChar char="-"/>
            </a:pPr>
            <a:r>
              <a:rPr lang="pt-BR" sz="3200" dirty="0"/>
              <a:t>Dados são Transformados, Filtrados e Ordenados</a:t>
            </a:r>
          </a:p>
          <a:p>
            <a:endParaRPr lang="pt-BR" sz="3200" dirty="0"/>
          </a:p>
          <a:p>
            <a:r>
              <a:rPr lang="pt-BR" sz="3200" b="1" dirty="0">
                <a:solidFill>
                  <a:srgbClr val="FF0000"/>
                </a:solidFill>
              </a:rPr>
              <a:t>Função REDUCE</a:t>
            </a:r>
          </a:p>
          <a:p>
            <a:pPr marL="457200" indent="-457200">
              <a:buFontTx/>
              <a:buChar char="-"/>
            </a:pPr>
            <a:r>
              <a:rPr lang="pt-BR" sz="3200" dirty="0"/>
              <a:t>Usa Saída da Função MAP como Entrada</a:t>
            </a:r>
          </a:p>
          <a:p>
            <a:pPr marL="457200" indent="-457200">
              <a:buFontTx/>
              <a:buChar char="-"/>
            </a:pPr>
            <a:r>
              <a:rPr lang="pt-BR" sz="3200" dirty="0"/>
              <a:t>Dados são Agregados em um Conjunto Menor</a:t>
            </a:r>
          </a:p>
        </p:txBody>
      </p:sp>
    </p:spTree>
    <p:extLst>
      <p:ext uri="{BB962C8B-B14F-4D97-AF65-F5344CB8AC3E}">
        <p14:creationId xmlns:p14="http://schemas.microsoft.com/office/powerpoint/2010/main" val="658945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43661" y="976114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PROCESSAMENTO DE DADOS</a:t>
            </a:r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5BD323C6-E1C4-9449-7D60-AA675E28C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1" y="1622445"/>
            <a:ext cx="9550892" cy="46535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F5743A-A6B9-EA57-AF30-129006084081}"/>
              </a:ext>
            </a:extLst>
          </p:cNvPr>
          <p:cNvSpPr txBox="1"/>
          <p:nvPr/>
        </p:nvSpPr>
        <p:spPr>
          <a:xfrm>
            <a:off x="388774" y="6510703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https://www.cienciaedados.com/processamento-distribuido-com-mapreduce/</a:t>
            </a:r>
          </a:p>
        </p:txBody>
      </p:sp>
    </p:spTree>
    <p:extLst>
      <p:ext uri="{BB962C8B-B14F-4D97-AF65-F5344CB8AC3E}">
        <p14:creationId xmlns:p14="http://schemas.microsoft.com/office/powerpoint/2010/main" val="3411712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COMPONENTES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329425-0F94-F430-429A-35A2E09F9262}"/>
              </a:ext>
            </a:extLst>
          </p:cNvPr>
          <p:cNvSpPr txBox="1"/>
          <p:nvPr/>
        </p:nvSpPr>
        <p:spPr>
          <a:xfrm>
            <a:off x="388774" y="6510703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https://edisciplinas.usp.br/pluginfile.php/97549/course/section/29436/JAI2012-Hadoop.pdf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673C81-3A53-08E2-1856-8E00E8C8D336}"/>
              </a:ext>
            </a:extLst>
          </p:cNvPr>
          <p:cNvSpPr txBox="1"/>
          <p:nvPr/>
        </p:nvSpPr>
        <p:spPr>
          <a:xfrm>
            <a:off x="7161444" y="1890748"/>
            <a:ext cx="503055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FF0000"/>
                </a:solidFill>
                <a:effectLst/>
              </a:rPr>
              <a:t>JOBTRACKER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3A3A3A"/>
                </a:solidFill>
                <a:effectLst/>
              </a:rPr>
              <a:t>Define </a:t>
            </a:r>
            <a:r>
              <a:rPr lang="pt-BR" dirty="0">
                <a:solidFill>
                  <a:srgbClr val="3A3A3A"/>
                </a:solidFill>
              </a:rPr>
              <a:t>Nós que Processarão Tarefas de Aplicação</a:t>
            </a:r>
            <a:endParaRPr lang="pt-BR" b="0" i="0" dirty="0">
              <a:solidFill>
                <a:srgbClr val="3A3A3A"/>
              </a:solidFill>
              <a:effectLst/>
            </a:endParaRPr>
          </a:p>
          <a:p>
            <a:pPr marL="285750" indent="-285750" defTabSz="2698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Monitora Tarefas em Execução</a:t>
            </a:r>
          </a:p>
          <a:p>
            <a:pPr defTabSz="269875">
              <a:spcAft>
                <a:spcPts val="600"/>
              </a:spcAft>
            </a:pPr>
            <a:r>
              <a:rPr lang="pt-BR" b="0" i="0" dirty="0">
                <a:solidFill>
                  <a:srgbClr val="3A3A3A"/>
                </a:solidFill>
                <a:effectLst/>
              </a:rPr>
              <a:t>	Em Caso de Falha</a:t>
            </a:r>
            <a:r>
              <a:rPr lang="pt-BR" dirty="0">
                <a:solidFill>
                  <a:srgbClr val="3A3A3A"/>
                </a:solidFill>
              </a:rPr>
              <a:t>, Identifica e Reinicia Tarefa</a:t>
            </a:r>
          </a:p>
          <a:p>
            <a:pPr defTabSz="269875">
              <a:spcAft>
                <a:spcPts val="600"/>
              </a:spcAft>
            </a:pPr>
            <a:r>
              <a:rPr lang="pt-BR" b="0" i="0" dirty="0">
                <a:solidFill>
                  <a:srgbClr val="3A3A3A"/>
                </a:solidFill>
                <a:effectLst/>
              </a:rPr>
              <a:t>	No Mesmo Nó ou Se Necessário, em Outro Nó</a:t>
            </a:r>
          </a:p>
          <a:p>
            <a:pPr marL="285750" indent="-285750" defTabSz="2698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Agenda e Monitora Jobs </a:t>
            </a:r>
            <a:r>
              <a:rPr lang="pt-BR" dirty="0" err="1">
                <a:solidFill>
                  <a:srgbClr val="3A3A3A"/>
                </a:solidFill>
              </a:rPr>
              <a:t>MapReduce</a:t>
            </a:r>
            <a:endParaRPr lang="pt-BR" b="0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1292FC-22B1-43AA-6BF1-136396ED95E0}"/>
              </a:ext>
            </a:extLst>
          </p:cNvPr>
          <p:cNvSpPr txBox="1"/>
          <p:nvPr/>
        </p:nvSpPr>
        <p:spPr>
          <a:xfrm>
            <a:off x="7218428" y="4345721"/>
            <a:ext cx="494468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TASKTRACKER</a:t>
            </a:r>
            <a:endParaRPr lang="pt-BR" sz="2400" b="1" i="0" dirty="0">
              <a:solidFill>
                <a:srgbClr val="FF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3A3A3A"/>
                </a:solidFill>
              </a:rPr>
              <a:t>Executa Tarefas Map ou </a:t>
            </a:r>
            <a:r>
              <a:rPr lang="pt-BR" dirty="0" err="1">
                <a:solidFill>
                  <a:srgbClr val="3A3A3A"/>
                </a:solidFill>
              </a:rPr>
              <a:t>Reduce</a:t>
            </a:r>
            <a:endParaRPr lang="pt-BR" dirty="0">
              <a:solidFill>
                <a:srgbClr val="3A3A3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3A3A3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3A3A3A"/>
              </a:solidFill>
            </a:endParaRP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A8F75184-A78B-7E61-ADB0-8A5A09B49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4" y="1514351"/>
            <a:ext cx="6772670" cy="49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18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33F4FA-047A-9838-24AB-3C07320B6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69" y="1567544"/>
            <a:ext cx="9451094" cy="47084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2998F9-0266-8AF5-825D-2988DD66E415}"/>
              </a:ext>
            </a:extLst>
          </p:cNvPr>
          <p:cNvSpPr txBox="1"/>
          <p:nvPr/>
        </p:nvSpPr>
        <p:spPr>
          <a:xfrm>
            <a:off x="388774" y="6510703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https://medium.com/@jgnbtch28/big-data-and-hadoop-part-ii-356ae489a755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AAF351-D284-0400-8601-721BF969AEDF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COMPONENTES</a:t>
            </a:r>
          </a:p>
        </p:txBody>
      </p:sp>
    </p:spTree>
    <p:extLst>
      <p:ext uri="{BB962C8B-B14F-4D97-AF65-F5344CB8AC3E}">
        <p14:creationId xmlns:p14="http://schemas.microsoft.com/office/powerpoint/2010/main" val="3115393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EXEMPLO CONTAGEM DE PALAVRAS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1DFADE0-0F25-CDCF-3679-568BD5D0C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4" y="1511559"/>
            <a:ext cx="7887477" cy="48519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7329425-0F94-F430-429A-35A2E09F9262}"/>
              </a:ext>
            </a:extLst>
          </p:cNvPr>
          <p:cNvSpPr txBox="1"/>
          <p:nvPr/>
        </p:nvSpPr>
        <p:spPr>
          <a:xfrm>
            <a:off x="388774" y="6540070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van Groningen, 2009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DF0F76-A827-9C7D-1E2B-66484DBD2E8C}"/>
              </a:ext>
            </a:extLst>
          </p:cNvPr>
          <p:cNvSpPr txBox="1"/>
          <p:nvPr/>
        </p:nvSpPr>
        <p:spPr>
          <a:xfrm>
            <a:off x="8512627" y="1769681"/>
            <a:ext cx="36793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Entrada</a:t>
            </a:r>
          </a:p>
          <a:p>
            <a:r>
              <a:rPr lang="pt-BR" sz="1600" b="0" i="0" dirty="0">
                <a:solidFill>
                  <a:srgbClr val="3A3A3A"/>
                </a:solidFill>
                <a:effectLst/>
              </a:rPr>
              <a:t>Um Texto</a:t>
            </a:r>
          </a:p>
          <a:p>
            <a:endParaRPr lang="pt-BR" sz="800" dirty="0">
              <a:solidFill>
                <a:srgbClr val="3A3A3A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Divisão da Entrada</a:t>
            </a:r>
          </a:p>
          <a:p>
            <a:r>
              <a:rPr lang="pt-BR" sz="1600" b="0" i="0" dirty="0">
                <a:solidFill>
                  <a:srgbClr val="3A3A3A"/>
                </a:solidFill>
                <a:effectLst/>
              </a:rPr>
              <a:t>Cada Pedaço do Texto será um Mapa de Tamanho Configurável entre 16 e 64Mb</a:t>
            </a:r>
          </a:p>
          <a:p>
            <a:endParaRPr lang="pt-BR" sz="800" b="0" i="0" dirty="0">
              <a:solidFill>
                <a:srgbClr val="3A3A3A"/>
              </a:solidFill>
              <a:effectLst/>
            </a:endParaRPr>
          </a:p>
          <a:p>
            <a:r>
              <a:rPr lang="pt-BR" b="1" dirty="0">
                <a:solidFill>
                  <a:srgbClr val="FF0000"/>
                </a:solidFill>
              </a:rPr>
              <a:t>Mapeamento</a:t>
            </a:r>
          </a:p>
          <a:p>
            <a:r>
              <a:rPr lang="pt-BR" sz="1600" dirty="0">
                <a:solidFill>
                  <a:srgbClr val="3A3A3A"/>
                </a:solidFill>
              </a:rPr>
              <a:t>Cada Nó onde Tem um Mapa Gera um Conjunto de Pares (</a:t>
            </a:r>
            <a:r>
              <a:rPr lang="pt-BR" sz="1600" dirty="0" err="1">
                <a:solidFill>
                  <a:srgbClr val="3A3A3A"/>
                </a:solidFill>
              </a:rPr>
              <a:t>Chave,Valor</a:t>
            </a:r>
            <a:r>
              <a:rPr lang="pt-BR" sz="1600" dirty="0">
                <a:solidFill>
                  <a:srgbClr val="3A3A3A"/>
                </a:solidFill>
              </a:rPr>
              <a:t>)</a:t>
            </a:r>
          </a:p>
          <a:p>
            <a:endParaRPr lang="pt-BR" sz="800" b="0" i="0" dirty="0">
              <a:solidFill>
                <a:srgbClr val="3A3A3A"/>
              </a:solidFill>
              <a:effectLst/>
            </a:endParaRPr>
          </a:p>
          <a:p>
            <a:r>
              <a:rPr lang="pt-BR" b="1" dirty="0">
                <a:solidFill>
                  <a:srgbClr val="FF0000"/>
                </a:solidFill>
              </a:rPr>
              <a:t>Embaralhamento/Classificação</a:t>
            </a:r>
          </a:p>
          <a:p>
            <a:r>
              <a:rPr lang="pt-BR" sz="1600" b="0" i="0" dirty="0">
                <a:solidFill>
                  <a:srgbClr val="3A3A3A"/>
                </a:solidFill>
                <a:effectLst/>
              </a:rPr>
              <a:t>Saída de Mapeamento é Agrupada por Chaves e Redistribuída por Chave/Nó</a:t>
            </a:r>
          </a:p>
          <a:p>
            <a:endParaRPr lang="pt-BR" sz="800" dirty="0">
              <a:solidFill>
                <a:srgbClr val="3A3A3A"/>
              </a:solidFill>
            </a:endParaRPr>
          </a:p>
          <a:p>
            <a:r>
              <a:rPr lang="pt-BR" b="1" i="0" dirty="0">
                <a:solidFill>
                  <a:srgbClr val="FF0000"/>
                </a:solidFill>
                <a:effectLst/>
              </a:rPr>
              <a:t>Redução</a:t>
            </a:r>
          </a:p>
          <a:p>
            <a:r>
              <a:rPr lang="pt-BR" sz="1600" dirty="0">
                <a:solidFill>
                  <a:srgbClr val="3A3A3A"/>
                </a:solidFill>
              </a:rPr>
              <a:t>Nós Processam cada Grupo de Dados de Saída Agregando Valores</a:t>
            </a:r>
            <a:endParaRPr lang="pt-BR" sz="1600" b="0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6646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1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EXEMPLO CONTAGEM DE LETRAS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329425-0F94-F430-429A-35A2E09F9262}"/>
              </a:ext>
            </a:extLst>
          </p:cNvPr>
          <p:cNvSpPr txBox="1"/>
          <p:nvPr/>
        </p:nvSpPr>
        <p:spPr>
          <a:xfrm>
            <a:off x="388774" y="6540070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https://tudoprogramado.blog.br/introducao-a-arquitetura-hadoop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3A5998-685E-2D12-834A-9F5995BE5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" y="1605631"/>
            <a:ext cx="9616227" cy="47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10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80986" y="933335"/>
            <a:ext cx="11711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EXEMPLO CONTAGEM ELEMENTOS GRÁFICOS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329425-0F94-F430-429A-35A2E09F9262}"/>
              </a:ext>
            </a:extLst>
          </p:cNvPr>
          <p:cNvSpPr txBox="1"/>
          <p:nvPr/>
        </p:nvSpPr>
        <p:spPr>
          <a:xfrm>
            <a:off x="388774" y="6540070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https://joseantonio11.medium.com/bigdata-43-mapreduce-na-pr%C3%A1tica-b3886a98d577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A25273A-77FF-A91C-3CCD-3A2745EE9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3" y="1579666"/>
            <a:ext cx="10127916" cy="43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MÉDIA DE AMIGOS (REDE SOCIAL)  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FF8C6C5-9A8E-9479-BA02-76476917F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5" y="1659023"/>
            <a:ext cx="6508258" cy="49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78" y="949259"/>
            <a:ext cx="8599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ORGANIZAÇÃO ORIENTADA A INSIGHT (IDO)</a:t>
            </a:r>
          </a:p>
        </p:txBody>
      </p:sp>
      <p:sp>
        <p:nvSpPr>
          <p:cNvPr id="4" name="Espaço Reservado para Conteúdo 12">
            <a:extLst>
              <a:ext uri="{FF2B5EF4-FFF2-40B4-BE49-F238E27FC236}">
                <a16:creationId xmlns:a16="http://schemas.microsoft.com/office/drawing/2014/main" id="{B8BF740C-DA72-5188-7957-CDD4DAEC12BA}"/>
              </a:ext>
            </a:extLst>
          </p:cNvPr>
          <p:cNvSpPr txBox="1">
            <a:spLocks/>
          </p:cNvSpPr>
          <p:nvPr/>
        </p:nvSpPr>
        <p:spPr>
          <a:xfrm>
            <a:off x="8878968" y="1705242"/>
            <a:ext cx="3276336" cy="396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pt-BR" sz="2400" dirty="0"/>
              <a:t>Em 2019, Deloitte Entrevistou 1.000 Executivos Americanos Usuários de </a:t>
            </a:r>
            <a:r>
              <a:rPr lang="pt-BR" sz="2400" dirty="0" err="1"/>
              <a:t>Analytics</a:t>
            </a:r>
            <a:r>
              <a:rPr lang="pt-BR" sz="2400" dirty="0"/>
              <a:t>. Constatou que 63% não Acreditavam que suas Corporações fossem Orientadas a Partir da Gestão e Análise de Informações.</a:t>
            </a:r>
          </a:p>
          <a:p>
            <a:pPr marL="0" indent="0">
              <a:buNone/>
            </a:pPr>
            <a:endParaRPr lang="pt-BR" sz="2400" dirty="0"/>
          </a:p>
          <a:p>
            <a:pPr marL="177800" indent="-177800"/>
            <a:endParaRPr lang="pt-BR" sz="2400" dirty="0"/>
          </a:p>
          <a:p>
            <a:pPr marL="177800" indent="-177800"/>
            <a:endParaRPr lang="pt-BR" sz="2400" dirty="0"/>
          </a:p>
          <a:p>
            <a:pPr marL="177800" indent="-177800"/>
            <a:endParaRPr lang="pt-BR" sz="2400" dirty="0"/>
          </a:p>
          <a:p>
            <a:endParaRPr lang="pt-BR" sz="24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F86F8C1-D952-B7FD-2F9E-044F669F0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FAC262-8CB6-D2B0-854A-40EB904F9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8" y="1523007"/>
            <a:ext cx="8237182" cy="498043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B09FCF-9E77-627A-8E10-E7C7C621D9C6}"/>
              </a:ext>
            </a:extLst>
          </p:cNvPr>
          <p:cNvSpPr txBox="1"/>
          <p:nvPr/>
        </p:nvSpPr>
        <p:spPr>
          <a:xfrm>
            <a:off x="757528" y="660554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Deloitte</a:t>
            </a:r>
          </a:p>
        </p:txBody>
      </p:sp>
    </p:spTree>
    <p:extLst>
      <p:ext uri="{BB962C8B-B14F-4D97-AF65-F5344CB8AC3E}">
        <p14:creationId xmlns:p14="http://schemas.microsoft.com/office/powerpoint/2010/main" val="129520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EXEMPLO FILMES ASSISTIDOS  </a:t>
            </a:r>
          </a:p>
        </p:txBody>
      </p:sp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0A380C04-3503-934C-EE25-EF652597B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6" y="1786889"/>
            <a:ext cx="10076145" cy="42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5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EXEMPLO FILMES ASSISTIDOS  </a:t>
            </a:r>
          </a:p>
        </p:txBody>
      </p:sp>
      <p:pic>
        <p:nvPicPr>
          <p:cNvPr id="7" name="Imagem 6" descr="Tabela&#10;&#10;Descrição gerada automaticamente com confiança média">
            <a:extLst>
              <a:ext uri="{FF2B5EF4-FFF2-40B4-BE49-F238E27FC236}">
                <a16:creationId xmlns:a16="http://schemas.microsoft.com/office/drawing/2014/main" id="{71F773B0-D526-D6C7-071B-7F0FC1E40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1767684"/>
            <a:ext cx="9526555" cy="4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4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RESOLVE TODOS OS PROBLEMAS ?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8C60-3AF2-335D-94DA-D6CA209C5AE0}"/>
              </a:ext>
            </a:extLst>
          </p:cNvPr>
          <p:cNvSpPr txBox="1"/>
          <p:nvPr/>
        </p:nvSpPr>
        <p:spPr>
          <a:xfrm>
            <a:off x="569167" y="1807420"/>
            <a:ext cx="1147416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200" dirty="0"/>
              <a:t>Não! Não é Boa Solução para Todos os Problemas.</a:t>
            </a:r>
          </a:p>
          <a:p>
            <a:pPr>
              <a:spcAft>
                <a:spcPts val="1200"/>
              </a:spcAft>
            </a:pPr>
            <a:r>
              <a:rPr lang="pt-BR" sz="3200" dirty="0"/>
              <a:t>Atende Problemas que Podem ser Divididos entre Unidades Independentes. </a:t>
            </a:r>
          </a:p>
          <a:p>
            <a:r>
              <a:rPr lang="pt-BR" sz="3200" dirty="0"/>
              <a:t>Não é Eficiente para Tarefas de Inteligência Analítica.  </a:t>
            </a:r>
          </a:p>
        </p:txBody>
      </p:sp>
    </p:spTree>
    <p:extLst>
      <p:ext uri="{BB962C8B-B14F-4D97-AF65-F5344CB8AC3E}">
        <p14:creationId xmlns:p14="http://schemas.microsoft.com/office/powerpoint/2010/main" val="4098931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APLICAÇÕES</a:t>
            </a:r>
          </a:p>
        </p:txBody>
      </p:sp>
      <p:sp>
        <p:nvSpPr>
          <p:cNvPr id="5" name="Espaço Reservado para Conteúdo 12">
            <a:extLst>
              <a:ext uri="{FF2B5EF4-FFF2-40B4-BE49-F238E27FC236}">
                <a16:creationId xmlns:a16="http://schemas.microsoft.com/office/drawing/2014/main" id="{CC739F0D-A5C2-2D40-CC9C-83492A8DB0BE}"/>
              </a:ext>
            </a:extLst>
          </p:cNvPr>
          <p:cNvSpPr txBox="1">
            <a:spLocks/>
          </p:cNvSpPr>
          <p:nvPr/>
        </p:nvSpPr>
        <p:spPr>
          <a:xfrm>
            <a:off x="622390" y="1682914"/>
            <a:ext cx="11377852" cy="4120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REDES SOCIAIS</a:t>
            </a:r>
            <a:r>
              <a:rPr lang="pt-BR" dirty="0">
                <a:solidFill>
                  <a:srgbClr val="000000"/>
                </a:solidFill>
              </a:rPr>
              <a:t>: Quem Visitou Perfil ou Quem Leu Postagem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ENTRETENIMENTO</a:t>
            </a:r>
            <a:r>
              <a:rPr lang="pt-BR" dirty="0">
                <a:solidFill>
                  <a:srgbClr val="000000"/>
                </a:solidFill>
              </a:rPr>
              <a:t>: Recomendação de Filmes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COMÉRCIO ELETRÔNICO</a:t>
            </a:r>
            <a:r>
              <a:rPr lang="pt-BR" dirty="0">
                <a:solidFill>
                  <a:srgbClr val="000000"/>
                </a:solidFill>
              </a:rPr>
              <a:t>: Recomendação de Produtos</a:t>
            </a:r>
            <a:endParaRPr lang="pt-BR" b="1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DETECÇÃO DE FRAUDES</a:t>
            </a:r>
            <a:r>
              <a:rPr lang="pt-BR" dirty="0">
                <a:solidFill>
                  <a:srgbClr val="000000"/>
                </a:solidFill>
              </a:rPr>
              <a:t>: Análise de Gastos com Cartão de Crédito</a:t>
            </a:r>
            <a:endParaRPr lang="pt-BR" b="1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ANÚNCIOS</a:t>
            </a:r>
            <a:r>
              <a:rPr lang="pt-BR" dirty="0">
                <a:solidFill>
                  <a:srgbClr val="000000"/>
                </a:solidFill>
              </a:rPr>
              <a:t>: Taxa de Cliques e Comportamento de Engajamento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rgbClr val="000000"/>
                </a:solidFill>
              </a:rPr>
              <a:t>DATA WAREHOUSE</a:t>
            </a:r>
            <a:r>
              <a:rPr lang="pt-BR" sz="2800" dirty="0">
                <a:solidFill>
                  <a:srgbClr val="000000"/>
                </a:solidFill>
              </a:rPr>
              <a:t>: Análise de Grandes Volumes de Dados</a:t>
            </a: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957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MAPREDUCE – PYTHON (MRJOB)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B3B0AA-5CDF-C1CD-9CD3-E47728B7AC22}"/>
              </a:ext>
            </a:extLst>
          </p:cNvPr>
          <p:cNvSpPr txBox="1"/>
          <p:nvPr/>
        </p:nvSpPr>
        <p:spPr>
          <a:xfrm>
            <a:off x="569167" y="1807420"/>
            <a:ext cx="11474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Biblioteca Python para Escrever Jobs </a:t>
            </a:r>
            <a:r>
              <a:rPr lang="pt-BR" sz="32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243EBB-6665-1110-1CC7-EFAF85D156FD}"/>
              </a:ext>
            </a:extLst>
          </p:cNvPr>
          <p:cNvSpPr txBox="1"/>
          <p:nvPr/>
        </p:nvSpPr>
        <p:spPr>
          <a:xfrm>
            <a:off x="569167" y="268043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BR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mrjob.job</a:t>
            </a:r>
            <a:r>
              <a:rPr lang="pt-BR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pt-BR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MRJob</a:t>
            </a:r>
            <a:endParaRPr lang="pt-BR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28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YARN – HADOOP 2.0  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7B95A2-52BD-A6B8-BCC8-31D00DC30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88" y="1856864"/>
            <a:ext cx="8941831" cy="44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5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31843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YARN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B153A7-3BBC-6001-2558-9D97EFEF9799}"/>
              </a:ext>
            </a:extLst>
          </p:cNvPr>
          <p:cNvSpPr txBox="1"/>
          <p:nvPr/>
        </p:nvSpPr>
        <p:spPr>
          <a:xfrm>
            <a:off x="494519" y="1668938"/>
            <a:ext cx="1170991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Criado para Remover Gargalo do </a:t>
            </a:r>
            <a:r>
              <a:rPr lang="pt-BR" sz="2800" dirty="0" err="1"/>
              <a:t>Job</a:t>
            </a:r>
            <a:r>
              <a:rPr lang="pt-BR" sz="2800" dirty="0"/>
              <a:t> </a:t>
            </a:r>
            <a:r>
              <a:rPr lang="pt-BR" sz="2800" dirty="0" err="1"/>
              <a:t>Tracker</a:t>
            </a:r>
            <a:r>
              <a:rPr lang="pt-BR" sz="2800" dirty="0"/>
              <a:t> (Limitação </a:t>
            </a:r>
            <a:r>
              <a:rPr lang="pt-BR" sz="2800" dirty="0" err="1"/>
              <a:t>MapReduce</a:t>
            </a:r>
            <a:r>
              <a:rPr lang="pt-BR" sz="2800" dirty="0"/>
              <a:t>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É o Gerenciador de Recursos Redesenhado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Separou Gerenciamento de Recursos do Gerenciamento de Processamento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Também tem Função de Agendar e Processar Tarefas (Jobs)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Plataforma de Dados de Uso Geral Não se Limitando ao </a:t>
            </a:r>
            <a:r>
              <a:rPr lang="pt-BR" sz="2800" dirty="0" err="1"/>
              <a:t>MapReduce</a:t>
            </a:r>
            <a:endParaRPr lang="pt-BR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Evoluiu Desde o Lançamento Tornando-se SO de Dados do </a:t>
            </a:r>
            <a:r>
              <a:rPr lang="pt-BR" sz="2800" dirty="0" err="1"/>
              <a:t>Hadoop</a:t>
            </a:r>
            <a:r>
              <a:rPr lang="pt-BR" sz="2800" dirty="0"/>
              <a:t> 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Permitiu que Diferentes Mecanismos de Processamento Fossem Executados no HDFS (Gráfico, Interativo, em Fluxo, em Lote)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800" dirty="0"/>
              <a:t>Permitiu a Criação de Todo Ecossistema </a:t>
            </a:r>
            <a:r>
              <a:rPr lang="pt-BR" sz="2800" dirty="0" err="1"/>
              <a:t>Hadoop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3705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YARN – Sistema Operacional de Dados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E916C799-E516-C390-E69B-2798DFC8C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8" y="1670724"/>
            <a:ext cx="8883987" cy="46053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E558FA-D80E-7C16-0BDF-3AF7EC22B132}"/>
              </a:ext>
            </a:extLst>
          </p:cNvPr>
          <p:cNvSpPr txBox="1"/>
          <p:nvPr/>
        </p:nvSpPr>
        <p:spPr>
          <a:xfrm>
            <a:off x="388774" y="6540070"/>
            <a:ext cx="7887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https://johnosd.medium.com/hadoop-seus-componentes-principais-e-sua-evolu%C3%A7%C3%A3o-cf125c99fadd</a:t>
            </a:r>
          </a:p>
        </p:txBody>
      </p:sp>
    </p:spTree>
    <p:extLst>
      <p:ext uri="{BB962C8B-B14F-4D97-AF65-F5344CB8AC3E}">
        <p14:creationId xmlns:p14="http://schemas.microsoft.com/office/powerpoint/2010/main" val="4198057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474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YARN - COMPONENTES 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AAE3A38-42A9-49E8-1CEC-7AC3CC18C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0" y="1559708"/>
            <a:ext cx="6298164" cy="484321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1F8A90-12DB-B59D-DBAB-A538ED8AFEAA}"/>
              </a:ext>
            </a:extLst>
          </p:cNvPr>
          <p:cNvSpPr txBox="1"/>
          <p:nvPr/>
        </p:nvSpPr>
        <p:spPr>
          <a:xfrm>
            <a:off x="7165560" y="1246460"/>
            <a:ext cx="50198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rgbClr val="FF0000"/>
                </a:solidFill>
              </a:rPr>
              <a:t>ResourceManager</a:t>
            </a:r>
            <a:r>
              <a:rPr lang="pt-BR" sz="2000" dirty="0"/>
              <a:t> </a:t>
            </a:r>
          </a:p>
          <a:p>
            <a:pPr defTabSz="447675"/>
            <a:r>
              <a:rPr lang="pt-BR" sz="2000" dirty="0"/>
              <a:t>Coordena Execução de Trabalho</a:t>
            </a:r>
          </a:p>
          <a:p>
            <a:pPr defTabSz="957263">
              <a:tabLst>
                <a:tab pos="447675" algn="l"/>
              </a:tabLst>
            </a:pPr>
            <a:r>
              <a:rPr lang="pt-BR" sz="2000" dirty="0"/>
              <a:t>Responsável por Alocar Recursos para Aplicativos em Execução</a:t>
            </a:r>
          </a:p>
          <a:p>
            <a:pPr defTabSz="957263">
              <a:tabLst>
                <a:tab pos="447675" algn="l"/>
              </a:tabLst>
            </a:pPr>
            <a:r>
              <a:rPr lang="pt-BR" sz="2000" dirty="0"/>
              <a:t>Agenda Containers</a:t>
            </a:r>
          </a:p>
          <a:p>
            <a:pPr defTabSz="806450">
              <a:spcBef>
                <a:spcPts val="1200"/>
              </a:spcBef>
              <a:tabLst>
                <a:tab pos="2416175" algn="l"/>
              </a:tabLst>
            </a:pPr>
            <a:r>
              <a:rPr lang="pt-BR" sz="2000" b="1" dirty="0" err="1">
                <a:solidFill>
                  <a:srgbClr val="FF0000"/>
                </a:solidFill>
              </a:rPr>
              <a:t>NodeManager</a:t>
            </a:r>
            <a:r>
              <a:rPr lang="pt-BR" sz="2000" dirty="0"/>
              <a:t> </a:t>
            </a:r>
          </a:p>
          <a:p>
            <a:pPr defTabSz="806450">
              <a:tabLst>
                <a:tab pos="447675" algn="l"/>
              </a:tabLst>
            </a:pPr>
            <a:r>
              <a:rPr lang="pt-BR" sz="2000" dirty="0"/>
              <a:t>Executado em Cada Nó do Cluster</a:t>
            </a:r>
          </a:p>
          <a:p>
            <a:pPr defTabSz="806450">
              <a:tabLst>
                <a:tab pos="447675" algn="l"/>
              </a:tabLst>
            </a:pPr>
            <a:r>
              <a:rPr lang="pt-BR" sz="2000" dirty="0"/>
              <a:t>Inicia Containers* dos Aplicativos</a:t>
            </a:r>
          </a:p>
          <a:p>
            <a:pPr defTabSz="806450">
              <a:spcAft>
                <a:spcPts val="1200"/>
              </a:spcAft>
              <a:tabLst>
                <a:tab pos="447675" algn="l"/>
              </a:tabLst>
            </a:pPr>
            <a:r>
              <a:rPr lang="pt-BR" sz="2000" dirty="0"/>
              <a:t>Monitora Uso de Recursos e Informa ao </a:t>
            </a:r>
            <a:r>
              <a:rPr lang="pt-BR" sz="2000" dirty="0" err="1"/>
              <a:t>ResourceManager</a:t>
            </a:r>
            <a:endParaRPr lang="pt-BR" sz="2000" dirty="0"/>
          </a:p>
          <a:p>
            <a:r>
              <a:rPr lang="pt-BR" sz="2000" b="1" dirty="0" err="1">
                <a:solidFill>
                  <a:srgbClr val="FF0000"/>
                </a:solidFill>
              </a:rPr>
              <a:t>ApplicationMaster</a:t>
            </a:r>
            <a:r>
              <a:rPr lang="pt-BR" sz="2000" dirty="0"/>
              <a:t> </a:t>
            </a:r>
          </a:p>
          <a:p>
            <a:pPr>
              <a:tabLst>
                <a:tab pos="447675" algn="l"/>
              </a:tabLst>
            </a:pPr>
            <a:r>
              <a:rPr lang="pt-BR" sz="2000" dirty="0"/>
              <a:t>Negocia Recursos com </a:t>
            </a:r>
            <a:r>
              <a:rPr lang="pt-BR" sz="2000" dirty="0" err="1"/>
              <a:t>ResourceManager</a:t>
            </a:r>
            <a:r>
              <a:rPr lang="pt-BR" sz="2000" dirty="0"/>
              <a:t> para Iniciar Containers*</a:t>
            </a:r>
          </a:p>
          <a:p>
            <a:pPr>
              <a:tabLst>
                <a:tab pos="447675" algn="l"/>
              </a:tabLst>
            </a:pPr>
            <a:r>
              <a:rPr lang="pt-BR" sz="2000" dirty="0"/>
              <a:t>Trabalha com </a:t>
            </a:r>
            <a:r>
              <a:rPr lang="pt-BR" sz="2000" dirty="0" err="1"/>
              <a:t>NodeManager</a:t>
            </a:r>
            <a:r>
              <a:rPr lang="pt-BR" sz="2000" dirty="0"/>
              <a:t> para Executar e Monitorar Tarefas	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923B23-12B8-F359-77E9-F376F48DB219}"/>
              </a:ext>
            </a:extLst>
          </p:cNvPr>
          <p:cNvSpPr txBox="1"/>
          <p:nvPr/>
        </p:nvSpPr>
        <p:spPr>
          <a:xfrm>
            <a:off x="634480" y="6464627"/>
            <a:ext cx="8966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332038" algn="l"/>
                <a:tab pos="2781300" algn="l"/>
                <a:tab pos="2957513" algn="l"/>
              </a:tabLst>
            </a:pPr>
            <a:r>
              <a:rPr lang="pt-BR" sz="1600" dirty="0"/>
              <a:t>*Container é uma Coleção de Recursos Físicos em um Nó, como RAM, Núcleos de CPU e Discos</a:t>
            </a:r>
          </a:p>
        </p:txBody>
      </p:sp>
    </p:spTree>
    <p:extLst>
      <p:ext uri="{BB962C8B-B14F-4D97-AF65-F5344CB8AC3E}">
        <p14:creationId xmlns:p14="http://schemas.microsoft.com/office/powerpoint/2010/main" val="1392855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2883165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EXERCÍCIO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3E47D7D9-ED10-3B06-329E-5EE5F4EC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208339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AA7EF1-6A8B-FD59-7709-A11B05A87CF6}"/>
              </a:ext>
            </a:extLst>
          </p:cNvPr>
          <p:cNvSpPr txBox="1"/>
          <p:nvPr/>
        </p:nvSpPr>
        <p:spPr>
          <a:xfrm>
            <a:off x="665479" y="949259"/>
            <a:ext cx="6696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ANÁLISE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EF2C66-F262-C12C-4307-7E23C49BA35B}"/>
              </a:ext>
            </a:extLst>
          </p:cNvPr>
          <p:cNvSpPr txBox="1"/>
          <p:nvPr/>
        </p:nvSpPr>
        <p:spPr>
          <a:xfrm>
            <a:off x="924013" y="63082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https://www.cursospm3.com.br/blog/analise-preditiva/ (</a:t>
            </a:r>
            <a:r>
              <a:rPr lang="pt-BR" sz="800" b="0" i="0" dirty="0">
                <a:effectLst/>
                <a:latin typeface="-apple-system"/>
              </a:rPr>
              <a:t>2023</a:t>
            </a:r>
            <a:r>
              <a:rPr lang="pt-BR" sz="800" dirty="0"/>
              <a:t>) 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8474D9-B735-C9AB-BA7B-56A21BC60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63EF0B-5C60-4EF6-9B44-CFC1B4908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97" y="1537298"/>
            <a:ext cx="5002421" cy="30171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3BDB74-5AA1-A310-BAF3-05873B041D69}"/>
              </a:ext>
            </a:extLst>
          </p:cNvPr>
          <p:cNvSpPr txBox="1"/>
          <p:nvPr/>
        </p:nvSpPr>
        <p:spPr>
          <a:xfrm>
            <a:off x="5864736" y="1725328"/>
            <a:ext cx="6290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27213D"/>
                </a:solidFill>
                <a:effectLst/>
              </a:rPr>
              <a:t>Processo de </a:t>
            </a:r>
            <a:r>
              <a:rPr lang="pt-BR" sz="2400" b="1" dirty="0">
                <a:solidFill>
                  <a:srgbClr val="27213D"/>
                </a:solidFill>
              </a:rPr>
              <a:t>T</a:t>
            </a:r>
            <a:r>
              <a:rPr lang="pt-BR" sz="2400" b="1" i="0" dirty="0">
                <a:solidFill>
                  <a:srgbClr val="27213D"/>
                </a:solidFill>
                <a:effectLst/>
              </a:rPr>
              <a:t>ransformação de Dados em Informações Úteis aos Mais diversos Propósitos de Negócios. </a:t>
            </a:r>
            <a:endParaRPr lang="pt-BR" sz="24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E05CC1-ABBC-7BC2-07CB-B69D90F51B4B}"/>
              </a:ext>
            </a:extLst>
          </p:cNvPr>
          <p:cNvSpPr txBox="1"/>
          <p:nvPr/>
        </p:nvSpPr>
        <p:spPr>
          <a:xfrm>
            <a:off x="5864736" y="3200928"/>
            <a:ext cx="6290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rgbClr val="27213D"/>
                </a:solidFill>
                <a:effectLst/>
              </a:rPr>
              <a:t>Procedimento que Visa Transformar Números e Informações em Insights para a Tomada de Decisão.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60739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PRÁTICA HDFS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D0C0266-850C-28BC-1348-0272AA9E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71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1622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HADOOP:</a:t>
            </a:r>
            <a:endParaRPr lang="pt-BR" sz="14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550377"/>
            <a:ext cx="11377852" cy="4822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Download Pacote </a:t>
            </a:r>
            <a:r>
              <a:rPr lang="pt-BR" sz="1600" b="1" dirty="0" err="1">
                <a:solidFill>
                  <a:srgbClr val="000000"/>
                </a:solidFill>
              </a:rPr>
              <a:t>Hadoop</a:t>
            </a:r>
            <a:endParaRPr lang="pt-BR" sz="1600" b="1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https://www.apache.org/dyn/closer.cgi/hadoop/common/hadoop-3.3.0/hadoop-3.3.0.tar.gz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Download Biblioteca IO Nativa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https://github.com/kontext-tech/winutils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Descompactar Pacote </a:t>
            </a:r>
            <a:r>
              <a:rPr lang="pt-BR" sz="1600" b="1" dirty="0" err="1">
                <a:solidFill>
                  <a:srgbClr val="000000"/>
                </a:solidFill>
              </a:rPr>
              <a:t>Hadoop</a:t>
            </a:r>
            <a:r>
              <a:rPr lang="pt-BR" sz="1600" b="1" dirty="0">
                <a:solidFill>
                  <a:srgbClr val="000000"/>
                </a:solidFill>
              </a:rPr>
              <a:t> Criando Pasta em C:\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Descompactar Biblioteca IO Nativa Copiando Arquivos para Pasta Bin do </a:t>
            </a:r>
            <a:r>
              <a:rPr lang="pt-BR" sz="1600" b="1" dirty="0" err="1">
                <a:solidFill>
                  <a:srgbClr val="000000"/>
                </a:solidFill>
              </a:rPr>
              <a:t>Hadoop</a:t>
            </a:r>
            <a:endParaRPr lang="pt-BR" sz="1600" b="1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Download e Instalação do </a:t>
            </a:r>
            <a:r>
              <a:rPr lang="pt-BR" sz="1600" b="1" dirty="0" err="1">
                <a:solidFill>
                  <a:srgbClr val="000000"/>
                </a:solidFill>
              </a:rPr>
              <a:t>JavaJDK</a:t>
            </a:r>
            <a:r>
              <a:rPr lang="pt-BR" sz="1600" b="1" dirty="0">
                <a:solidFill>
                  <a:srgbClr val="000000"/>
                </a:solidFill>
              </a:rPr>
              <a:t> 8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/>
            </a:pPr>
            <a:r>
              <a:rPr lang="pt-BR" sz="1600" b="1" dirty="0">
                <a:solidFill>
                  <a:srgbClr val="000000"/>
                </a:solidFill>
              </a:rPr>
              <a:t>Configure Variáveis de Ambiente: JAVA_HOME e HADOOP_HOME	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Variável: </a:t>
            </a:r>
            <a:r>
              <a:rPr lang="pt-BR" sz="1600" b="1" dirty="0">
                <a:solidFill>
                  <a:srgbClr val="000000"/>
                </a:solidFill>
              </a:rPr>
              <a:t>JAVA_HOME		</a:t>
            </a:r>
            <a:r>
              <a:rPr lang="pt-BR" sz="1600" dirty="0" err="1">
                <a:solidFill>
                  <a:srgbClr val="000000"/>
                </a:solidFill>
              </a:rPr>
              <a:t>Value</a:t>
            </a:r>
            <a:r>
              <a:rPr lang="pt-BR" sz="1600" dirty="0">
                <a:solidFill>
                  <a:srgbClr val="000000"/>
                </a:solidFill>
              </a:rPr>
              <a:t>: </a:t>
            </a:r>
            <a:r>
              <a:rPr lang="pt-BR" sz="1600" b="1" dirty="0">
                <a:solidFill>
                  <a:srgbClr val="000000"/>
                </a:solidFill>
              </a:rPr>
              <a:t>c:\progra~1\java\jdk1.8.0_202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tabLst>
                <a:tab pos="447675" algn="l"/>
              </a:tabLst>
            </a:pPr>
            <a:r>
              <a:rPr lang="pt-BR" sz="1600" dirty="0">
                <a:solidFill>
                  <a:srgbClr val="000000"/>
                </a:solidFill>
              </a:rPr>
              <a:t>	Variável: </a:t>
            </a:r>
            <a:r>
              <a:rPr lang="pt-BR" sz="1600" b="1" dirty="0">
                <a:solidFill>
                  <a:srgbClr val="000000"/>
                </a:solidFill>
              </a:rPr>
              <a:t>HADOOP_HOME		</a:t>
            </a:r>
            <a:r>
              <a:rPr lang="pt-BR" sz="1600" dirty="0" err="1">
                <a:solidFill>
                  <a:srgbClr val="000000"/>
                </a:solidFill>
              </a:rPr>
              <a:t>Value</a:t>
            </a:r>
            <a:r>
              <a:rPr lang="pt-BR" sz="1600" dirty="0">
                <a:solidFill>
                  <a:srgbClr val="000000"/>
                </a:solidFill>
              </a:rPr>
              <a:t>: </a:t>
            </a:r>
            <a:r>
              <a:rPr lang="pt-BR" sz="1600" b="1" dirty="0">
                <a:solidFill>
                  <a:srgbClr val="000000"/>
                </a:solidFill>
              </a:rPr>
              <a:t>c:\hadoop-3.3.0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pt-BR" sz="1600" b="1" dirty="0">
                <a:solidFill>
                  <a:srgbClr val="000000"/>
                </a:solidFill>
              </a:rPr>
              <a:t>Configurar Variável de Ambiente PATH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%JAVA_HOME%/bin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%HADOOP_HOME%/bin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 startAt="7"/>
            </a:pPr>
            <a:r>
              <a:rPr lang="pt-BR" sz="1600" b="1" dirty="0">
                <a:solidFill>
                  <a:srgbClr val="000000"/>
                </a:solidFill>
              </a:rPr>
              <a:t>Criar Pastas “</a:t>
            </a:r>
            <a:r>
              <a:rPr lang="pt-BR" sz="1600" b="1" dirty="0" err="1">
                <a:solidFill>
                  <a:srgbClr val="000000"/>
                </a:solidFill>
              </a:rPr>
              <a:t>namenode</a:t>
            </a:r>
            <a:r>
              <a:rPr lang="pt-BR" sz="1600" b="1" dirty="0">
                <a:solidFill>
                  <a:srgbClr val="000000"/>
                </a:solidFill>
              </a:rPr>
              <a:t>” e “</a:t>
            </a:r>
            <a:r>
              <a:rPr lang="pt-BR" sz="1600" b="1" dirty="0" err="1">
                <a:solidFill>
                  <a:srgbClr val="000000"/>
                </a:solidFill>
              </a:rPr>
              <a:t>datanode</a:t>
            </a:r>
            <a:r>
              <a:rPr lang="pt-BR" sz="1600" b="1" dirty="0">
                <a:solidFill>
                  <a:srgbClr val="000000"/>
                </a:solidFill>
              </a:rPr>
              <a:t>” em c:\hadoop-3.3.0\data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AutoNum type="arabicPeriod" startAt="7"/>
            </a:pPr>
            <a:r>
              <a:rPr lang="pt-BR" sz="1600" b="1" dirty="0">
                <a:solidFill>
                  <a:srgbClr val="000000"/>
                </a:solidFill>
              </a:rPr>
              <a:t>Configurar o ambiente do </a:t>
            </a:r>
            <a:r>
              <a:rPr lang="pt-BR" sz="1600" b="1" dirty="0" err="1">
                <a:solidFill>
                  <a:srgbClr val="000000"/>
                </a:solidFill>
              </a:rPr>
              <a:t>Hadoop</a:t>
            </a:r>
            <a:r>
              <a:rPr lang="pt-BR" sz="1600" b="1" dirty="0">
                <a:solidFill>
                  <a:srgbClr val="000000"/>
                </a:solidFill>
              </a:rPr>
              <a:t> em c:\hadoop-3.3.0\etc\hadoop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sz="1200" dirty="0"/>
              <a:t>Fonte: https://acervolima.com/como-instalar-o-hadoop-de-cluster-de-no-unico-no-windows/</a:t>
            </a:r>
            <a:endParaRPr lang="pt-BR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67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003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 – Configuração </a:t>
            </a:r>
            <a:r>
              <a:rPr lang="pt-BR" sz="3600" b="1" i="0" u="sng" dirty="0">
                <a:solidFill>
                  <a:srgbClr val="212529"/>
                </a:solidFill>
                <a:effectLst/>
                <a:latin typeface="system-ui"/>
              </a:rPr>
              <a:t>core-site.xml</a:t>
            </a:r>
            <a:endParaRPr lang="pt-BR" sz="36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90622D-A335-E446-025D-F058AFFD7B28}"/>
              </a:ext>
            </a:extLst>
          </p:cNvPr>
          <p:cNvSpPr txBox="1"/>
          <p:nvPr/>
        </p:nvSpPr>
        <p:spPr>
          <a:xfrm>
            <a:off x="569166" y="1882164"/>
            <a:ext cx="8362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&lt;</a:t>
            </a:r>
            <a:r>
              <a:rPr lang="pt-BR" sz="2400" dirty="0" err="1"/>
              <a:t>configuration</a:t>
            </a:r>
            <a:r>
              <a:rPr lang="pt-BR" sz="2400" dirty="0"/>
              <a:t>&gt;</a:t>
            </a:r>
          </a:p>
          <a:p>
            <a:r>
              <a:rPr lang="pt-BR" sz="2400" dirty="0"/>
              <a:t>&lt;</a:t>
            </a:r>
            <a:r>
              <a:rPr lang="pt-BR" sz="2400" dirty="0" err="1"/>
              <a:t>property</a:t>
            </a:r>
            <a:r>
              <a:rPr lang="pt-BR" sz="2400" dirty="0"/>
              <a:t>&gt;	</a:t>
            </a:r>
          </a:p>
          <a:p>
            <a:r>
              <a:rPr lang="pt-BR" sz="2400" dirty="0"/>
              <a:t>	&lt;</a:t>
            </a:r>
            <a:r>
              <a:rPr lang="pt-BR" sz="2400" dirty="0" err="1"/>
              <a:t>name</a:t>
            </a:r>
            <a:r>
              <a:rPr lang="pt-BR" sz="2400" dirty="0"/>
              <a:t>&gt;</a:t>
            </a:r>
            <a:r>
              <a:rPr lang="pt-BR" sz="2400" b="1" dirty="0"/>
              <a:t>fs.default.name</a:t>
            </a:r>
            <a:r>
              <a:rPr lang="pt-BR" sz="2400" dirty="0"/>
              <a:t>&lt;/</a:t>
            </a:r>
            <a:r>
              <a:rPr lang="pt-BR" sz="2400" dirty="0" err="1"/>
              <a:t>name</a:t>
            </a:r>
            <a:r>
              <a:rPr lang="pt-BR" sz="2400" dirty="0"/>
              <a:t>&gt;	</a:t>
            </a:r>
          </a:p>
          <a:p>
            <a:r>
              <a:rPr lang="pt-BR" sz="2400" dirty="0"/>
              <a:t>	&lt;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  <a:r>
              <a:rPr lang="pt-BR" sz="2400" b="1" dirty="0" err="1"/>
              <a:t>hdfs</a:t>
            </a:r>
            <a:r>
              <a:rPr lang="pt-BR" sz="2400" b="1" dirty="0"/>
              <a:t>://localhost:9000</a:t>
            </a:r>
            <a:r>
              <a:rPr lang="pt-BR" sz="2400" dirty="0"/>
              <a:t>&lt;/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</a:p>
          <a:p>
            <a:r>
              <a:rPr lang="pt-BR" sz="2400" dirty="0"/>
              <a:t>&lt;/</a:t>
            </a:r>
            <a:r>
              <a:rPr lang="pt-BR" sz="2400" dirty="0" err="1"/>
              <a:t>property</a:t>
            </a:r>
            <a:r>
              <a:rPr lang="pt-BR" sz="2400" dirty="0"/>
              <a:t>&gt;</a:t>
            </a:r>
          </a:p>
          <a:p>
            <a:r>
              <a:rPr lang="pt-BR" sz="2400" dirty="0"/>
              <a:t>&lt;/</a:t>
            </a:r>
            <a:r>
              <a:rPr lang="pt-BR" sz="2400" dirty="0" err="1"/>
              <a:t>configuration</a:t>
            </a:r>
            <a:r>
              <a:rPr lang="pt-BR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5645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003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 – Configuração </a:t>
            </a:r>
            <a:r>
              <a:rPr lang="pt-BR" sz="3600" b="1" i="0" u="sng" dirty="0">
                <a:solidFill>
                  <a:srgbClr val="212529"/>
                </a:solidFill>
                <a:effectLst/>
                <a:latin typeface="system-ui"/>
              </a:rPr>
              <a:t>hdfs-site.xml</a:t>
            </a:r>
            <a:endParaRPr lang="pt-BR" sz="36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AFD89A-61AD-69EC-D7BF-B484F22DE7F8}"/>
              </a:ext>
            </a:extLst>
          </p:cNvPr>
          <p:cNvSpPr txBox="1"/>
          <p:nvPr/>
        </p:nvSpPr>
        <p:spPr>
          <a:xfrm>
            <a:off x="569166" y="1714164"/>
            <a:ext cx="76977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&lt;</a:t>
            </a:r>
            <a:r>
              <a:rPr lang="pt-BR" sz="2000" dirty="0" err="1"/>
              <a:t>configuration</a:t>
            </a:r>
            <a:r>
              <a:rPr lang="pt-BR" sz="2000" dirty="0"/>
              <a:t>&gt;   </a:t>
            </a:r>
          </a:p>
          <a:p>
            <a:r>
              <a:rPr lang="pt-BR" sz="2000" dirty="0"/>
              <a:t>&lt;</a:t>
            </a:r>
            <a:r>
              <a:rPr lang="pt-BR" sz="2000" dirty="0" err="1"/>
              <a:t>property</a:t>
            </a:r>
            <a:r>
              <a:rPr lang="pt-BR" sz="2000" dirty="0"/>
              <a:t>&gt;     </a:t>
            </a:r>
          </a:p>
          <a:p>
            <a:r>
              <a:rPr lang="pt-BR" sz="2000" dirty="0"/>
              <a:t>	&lt;</a:t>
            </a:r>
            <a:r>
              <a:rPr lang="pt-BR" sz="2000" dirty="0" err="1"/>
              <a:t>name</a:t>
            </a:r>
            <a:r>
              <a:rPr lang="pt-BR" sz="2000" dirty="0"/>
              <a:t>&gt;</a:t>
            </a:r>
            <a:r>
              <a:rPr lang="pt-BR" sz="2000" b="1" dirty="0" err="1"/>
              <a:t>dfs.replication</a:t>
            </a:r>
            <a:r>
              <a:rPr lang="pt-BR" sz="2000" dirty="0"/>
              <a:t>&lt;/</a:t>
            </a:r>
            <a:r>
              <a:rPr lang="pt-BR" sz="2000" dirty="0" err="1"/>
              <a:t>name</a:t>
            </a:r>
            <a:r>
              <a:rPr lang="pt-BR" sz="2000" dirty="0"/>
              <a:t>&gt;     </a:t>
            </a:r>
          </a:p>
          <a:p>
            <a:r>
              <a:rPr lang="pt-BR" sz="2000" dirty="0"/>
              <a:t>	&lt;</a:t>
            </a:r>
            <a:r>
              <a:rPr lang="pt-BR" sz="2000" dirty="0" err="1"/>
              <a:t>value</a:t>
            </a:r>
            <a:r>
              <a:rPr lang="pt-BR" sz="2000" dirty="0"/>
              <a:t>&gt;</a:t>
            </a:r>
            <a:r>
              <a:rPr lang="pt-BR" sz="2000" b="1" dirty="0"/>
              <a:t>1</a:t>
            </a:r>
            <a:r>
              <a:rPr lang="pt-BR" sz="2000" dirty="0"/>
              <a:t>&lt;/</a:t>
            </a:r>
            <a:r>
              <a:rPr lang="pt-BR" sz="2000" dirty="0" err="1"/>
              <a:t>value</a:t>
            </a:r>
            <a:r>
              <a:rPr lang="pt-BR" sz="2000" dirty="0"/>
              <a:t>&gt;   </a:t>
            </a:r>
          </a:p>
          <a:p>
            <a:r>
              <a:rPr lang="pt-BR" sz="2000" dirty="0"/>
              <a:t>&lt;/</a:t>
            </a:r>
            <a:r>
              <a:rPr lang="pt-BR" sz="2000" dirty="0" err="1"/>
              <a:t>property</a:t>
            </a:r>
            <a:r>
              <a:rPr lang="pt-BR" sz="2000" dirty="0"/>
              <a:t>&gt;   </a:t>
            </a:r>
          </a:p>
          <a:p>
            <a:r>
              <a:rPr lang="pt-BR" sz="2000" dirty="0"/>
              <a:t>&lt;</a:t>
            </a:r>
            <a:r>
              <a:rPr lang="pt-BR" sz="2000" dirty="0" err="1"/>
              <a:t>property</a:t>
            </a:r>
            <a:r>
              <a:rPr lang="pt-BR" sz="2000" dirty="0"/>
              <a:t>&gt;     </a:t>
            </a:r>
          </a:p>
          <a:p>
            <a:r>
              <a:rPr lang="pt-BR" sz="2000" dirty="0"/>
              <a:t>	&lt;</a:t>
            </a:r>
            <a:r>
              <a:rPr lang="pt-BR" sz="2000" dirty="0" err="1"/>
              <a:t>name</a:t>
            </a:r>
            <a:r>
              <a:rPr lang="pt-BR" sz="2000" dirty="0"/>
              <a:t>&gt;</a:t>
            </a:r>
            <a:r>
              <a:rPr lang="pt-BR" sz="2000" b="1" dirty="0" err="1"/>
              <a:t>dfs.namenode.name.dir</a:t>
            </a:r>
            <a:r>
              <a:rPr lang="pt-BR" sz="2000" dirty="0"/>
              <a:t>&lt;/</a:t>
            </a:r>
            <a:r>
              <a:rPr lang="pt-BR" sz="2000" dirty="0" err="1"/>
              <a:t>name</a:t>
            </a:r>
            <a:r>
              <a:rPr lang="pt-BR" sz="2000" dirty="0"/>
              <a:t>&gt;     	&lt;</a:t>
            </a:r>
            <a:r>
              <a:rPr lang="pt-BR" sz="2000" dirty="0" err="1"/>
              <a:t>value</a:t>
            </a:r>
            <a:r>
              <a:rPr lang="pt-BR" sz="2000" dirty="0"/>
              <a:t>&gt;</a:t>
            </a:r>
            <a:r>
              <a:rPr lang="pt-BR" sz="2000" b="1" dirty="0"/>
              <a:t>file:///c:/hadoop-3.3.0/data/</a:t>
            </a:r>
            <a:r>
              <a:rPr lang="pt-BR" sz="2000" b="1" dirty="0" err="1"/>
              <a:t>namenode</a:t>
            </a:r>
            <a:r>
              <a:rPr lang="pt-BR" sz="2000" dirty="0"/>
              <a:t>&lt;/</a:t>
            </a:r>
            <a:r>
              <a:rPr lang="pt-BR" sz="2000" dirty="0" err="1"/>
              <a:t>value</a:t>
            </a:r>
            <a:r>
              <a:rPr lang="pt-BR" sz="2000" dirty="0"/>
              <a:t>&gt;   &lt;/</a:t>
            </a:r>
            <a:r>
              <a:rPr lang="pt-BR" sz="2000" dirty="0" err="1"/>
              <a:t>property</a:t>
            </a:r>
            <a:r>
              <a:rPr lang="pt-BR" sz="2000" dirty="0"/>
              <a:t>&gt;   </a:t>
            </a:r>
          </a:p>
          <a:p>
            <a:r>
              <a:rPr lang="pt-BR" sz="2000" dirty="0"/>
              <a:t>&lt;</a:t>
            </a:r>
            <a:r>
              <a:rPr lang="pt-BR" sz="2000" dirty="0" err="1"/>
              <a:t>property</a:t>
            </a:r>
            <a:r>
              <a:rPr lang="pt-BR" sz="2000" dirty="0"/>
              <a:t>&gt;     </a:t>
            </a:r>
          </a:p>
          <a:p>
            <a:r>
              <a:rPr lang="pt-BR" sz="2000" dirty="0"/>
              <a:t>	&lt;</a:t>
            </a:r>
            <a:r>
              <a:rPr lang="pt-BR" sz="2000" dirty="0" err="1"/>
              <a:t>name</a:t>
            </a:r>
            <a:r>
              <a:rPr lang="pt-BR" sz="2000" dirty="0"/>
              <a:t>&gt;</a:t>
            </a:r>
            <a:r>
              <a:rPr lang="pt-BR" sz="2000" b="1" dirty="0" err="1"/>
              <a:t>dfs.datanode.data.dir</a:t>
            </a:r>
            <a:r>
              <a:rPr lang="pt-BR" sz="2000" dirty="0"/>
              <a:t>&lt;/</a:t>
            </a:r>
            <a:r>
              <a:rPr lang="pt-BR" sz="2000" dirty="0" err="1"/>
              <a:t>name</a:t>
            </a:r>
            <a:r>
              <a:rPr lang="pt-BR" sz="2000" dirty="0"/>
              <a:t>&gt;     </a:t>
            </a:r>
          </a:p>
          <a:p>
            <a:r>
              <a:rPr lang="pt-BR" sz="2000" dirty="0"/>
              <a:t>	&lt;</a:t>
            </a:r>
            <a:r>
              <a:rPr lang="pt-BR" sz="2000" dirty="0" err="1"/>
              <a:t>value</a:t>
            </a:r>
            <a:r>
              <a:rPr lang="pt-BR" sz="2000" dirty="0"/>
              <a:t>&gt;</a:t>
            </a:r>
            <a:r>
              <a:rPr lang="pt-BR" sz="2000" b="1" dirty="0"/>
              <a:t>file:///c:/hadoop-3.3.6/data/</a:t>
            </a:r>
            <a:r>
              <a:rPr lang="pt-BR" sz="2000" b="1" dirty="0" err="1"/>
              <a:t>datanode</a:t>
            </a:r>
            <a:r>
              <a:rPr lang="pt-BR" sz="2000" dirty="0"/>
              <a:t>&lt;/</a:t>
            </a:r>
            <a:r>
              <a:rPr lang="pt-BR" sz="2000" dirty="0" err="1"/>
              <a:t>value</a:t>
            </a:r>
            <a:r>
              <a:rPr lang="pt-BR" sz="2000" dirty="0"/>
              <a:t>&gt;   </a:t>
            </a:r>
          </a:p>
          <a:p>
            <a:r>
              <a:rPr lang="pt-BR" sz="2000" dirty="0"/>
              <a:t>&lt;/</a:t>
            </a:r>
            <a:r>
              <a:rPr lang="pt-BR" sz="2000" dirty="0" err="1"/>
              <a:t>property</a:t>
            </a:r>
            <a:r>
              <a:rPr lang="pt-BR" sz="2000" dirty="0"/>
              <a:t>&gt;</a:t>
            </a:r>
          </a:p>
          <a:p>
            <a:r>
              <a:rPr lang="pt-BR" sz="2000" dirty="0"/>
              <a:t>&lt;/</a:t>
            </a:r>
            <a:r>
              <a:rPr lang="pt-BR" sz="2000" dirty="0" err="1"/>
              <a:t>configuration</a:t>
            </a:r>
            <a:r>
              <a:rPr lang="pt-BR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543473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1474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 – Configuração </a:t>
            </a:r>
            <a:r>
              <a:rPr lang="pt-BR" sz="3600" b="1" i="0" u="sng" dirty="0">
                <a:solidFill>
                  <a:srgbClr val="212529"/>
                </a:solidFill>
                <a:effectLst/>
                <a:latin typeface="system-ui"/>
              </a:rPr>
              <a:t>mapred-site.xml</a:t>
            </a:r>
            <a:endParaRPr lang="pt-BR" sz="36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4773EB-008B-401F-5673-E9C9CF6DCF0B}"/>
              </a:ext>
            </a:extLst>
          </p:cNvPr>
          <p:cNvSpPr txBox="1"/>
          <p:nvPr/>
        </p:nvSpPr>
        <p:spPr>
          <a:xfrm>
            <a:off x="569165" y="1835317"/>
            <a:ext cx="115419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&lt;</a:t>
            </a:r>
            <a:r>
              <a:rPr lang="pt-BR" dirty="0" err="1"/>
              <a:t>configuration</a:t>
            </a:r>
            <a:r>
              <a:rPr lang="pt-BR" dirty="0"/>
              <a:t>&gt;    </a:t>
            </a:r>
          </a:p>
          <a:p>
            <a:pPr defTabSz="447675"/>
            <a:r>
              <a:rPr lang="pt-BR" dirty="0"/>
              <a:t>	&lt;</a:t>
            </a:r>
            <a:r>
              <a:rPr lang="pt-BR" dirty="0" err="1"/>
              <a:t>property</a:t>
            </a:r>
            <a:r>
              <a:rPr lang="pt-BR" dirty="0"/>
              <a:t>&gt;        </a:t>
            </a:r>
          </a:p>
          <a:p>
            <a:pPr defTabSz="401638"/>
            <a:r>
              <a:rPr lang="pt-BR" dirty="0"/>
              <a:t>		&lt;</a:t>
            </a:r>
            <a:r>
              <a:rPr lang="pt-BR" dirty="0" err="1"/>
              <a:t>name</a:t>
            </a:r>
            <a:r>
              <a:rPr lang="pt-BR" dirty="0"/>
              <a:t>&gt;</a:t>
            </a:r>
            <a:r>
              <a:rPr lang="pt-BR" b="1" dirty="0"/>
              <a:t>mapreduce.framework.name</a:t>
            </a:r>
            <a:r>
              <a:rPr lang="pt-BR" dirty="0"/>
              <a:t>&lt;/</a:t>
            </a:r>
            <a:r>
              <a:rPr lang="pt-BR" dirty="0" err="1"/>
              <a:t>name</a:t>
            </a:r>
            <a:r>
              <a:rPr lang="pt-BR" dirty="0"/>
              <a:t>&gt;        </a:t>
            </a:r>
          </a:p>
          <a:p>
            <a:pPr defTabSz="401638"/>
            <a:r>
              <a:rPr lang="pt-BR" dirty="0"/>
              <a:t>		&lt;</a:t>
            </a:r>
            <a:r>
              <a:rPr lang="pt-BR" dirty="0" err="1"/>
              <a:t>value</a:t>
            </a:r>
            <a:r>
              <a:rPr lang="pt-BR" dirty="0"/>
              <a:t>&gt;</a:t>
            </a:r>
            <a:r>
              <a:rPr lang="pt-BR" b="1" dirty="0" err="1"/>
              <a:t>yarn</a:t>
            </a:r>
            <a:r>
              <a:rPr lang="pt-BR" dirty="0"/>
              <a:t>&lt;/</a:t>
            </a:r>
            <a:r>
              <a:rPr lang="pt-BR" dirty="0" err="1"/>
              <a:t>value</a:t>
            </a:r>
            <a:r>
              <a:rPr lang="pt-BR" dirty="0"/>
              <a:t>&gt;    </a:t>
            </a:r>
          </a:p>
          <a:p>
            <a:pPr defTabSz="447675"/>
            <a:r>
              <a:rPr lang="pt-BR" dirty="0"/>
              <a:t>	&lt;/</a:t>
            </a:r>
            <a:r>
              <a:rPr lang="pt-BR" dirty="0" err="1"/>
              <a:t>property</a:t>
            </a:r>
            <a:r>
              <a:rPr lang="pt-BR" dirty="0"/>
              <a:t>&gt;    </a:t>
            </a:r>
          </a:p>
          <a:p>
            <a:pPr>
              <a:tabLst>
                <a:tab pos="447675" algn="l"/>
              </a:tabLst>
            </a:pPr>
            <a:r>
              <a:rPr lang="pt-BR" dirty="0"/>
              <a:t>	&lt;</a:t>
            </a:r>
            <a:r>
              <a:rPr lang="pt-BR" dirty="0" err="1"/>
              <a:t>property</a:t>
            </a:r>
            <a:r>
              <a:rPr lang="pt-BR" dirty="0"/>
              <a:t>&gt;         </a:t>
            </a:r>
          </a:p>
          <a:p>
            <a:pPr>
              <a:tabLst>
                <a:tab pos="801688" algn="l"/>
              </a:tabLst>
            </a:pPr>
            <a:r>
              <a:rPr lang="pt-BR" dirty="0"/>
              <a:t>	&lt;</a:t>
            </a:r>
            <a:r>
              <a:rPr lang="pt-BR" dirty="0" err="1"/>
              <a:t>name</a:t>
            </a:r>
            <a:r>
              <a:rPr lang="pt-BR" dirty="0"/>
              <a:t>&gt;</a:t>
            </a:r>
            <a:r>
              <a:rPr lang="pt-BR" b="1" dirty="0" err="1"/>
              <a:t>mapreduce.application.classpath</a:t>
            </a:r>
            <a:r>
              <a:rPr lang="pt-BR" dirty="0"/>
              <a:t>&lt;/</a:t>
            </a:r>
            <a:r>
              <a:rPr lang="pt-BR" dirty="0" err="1"/>
              <a:t>name</a:t>
            </a:r>
            <a:r>
              <a:rPr lang="pt-BR" dirty="0"/>
              <a:t>&gt;        						    	&lt;</a:t>
            </a:r>
            <a:r>
              <a:rPr lang="pt-BR" dirty="0" err="1"/>
              <a:t>value</a:t>
            </a:r>
            <a:r>
              <a:rPr lang="pt-BR" b="1" dirty="0"/>
              <a:t>&gt;%HADOOP_HOME%/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  <a:r>
              <a:rPr lang="pt-BR" b="1" dirty="0" err="1"/>
              <a:t>mapreduce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  <a:r>
              <a:rPr lang="pt-BR" b="1" dirty="0" err="1"/>
              <a:t>mapreduce</a:t>
            </a:r>
            <a:r>
              <a:rPr lang="pt-BR" b="1" dirty="0"/>
              <a:t>/</a:t>
            </a:r>
          </a:p>
          <a:p>
            <a:pPr>
              <a:tabLst>
                <a:tab pos="801688" algn="l"/>
              </a:tabLst>
            </a:pPr>
            <a:r>
              <a:rPr lang="pt-BR" b="1" dirty="0"/>
              <a:t>                             </a:t>
            </a:r>
            <a:r>
              <a:rPr lang="pt-BR" b="1" dirty="0" err="1"/>
              <a:t>lib-examples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/common/*,%HADOOP_HOME%/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</a:p>
          <a:p>
            <a:pPr>
              <a:tabLst>
                <a:tab pos="801688" algn="l"/>
              </a:tabLst>
            </a:pPr>
            <a:r>
              <a:rPr lang="pt-BR" b="1" dirty="0"/>
              <a:t>                             common/</a:t>
            </a:r>
            <a:r>
              <a:rPr lang="pt-BR" b="1" dirty="0" err="1"/>
              <a:t>lib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  <a:r>
              <a:rPr lang="pt-BR" b="1" dirty="0" err="1"/>
              <a:t>yarn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</a:p>
          <a:p>
            <a:pPr>
              <a:tabLst>
                <a:tab pos="801688" algn="l"/>
              </a:tabLst>
            </a:pPr>
            <a:r>
              <a:rPr lang="pt-BR" b="1" dirty="0"/>
              <a:t>                             </a:t>
            </a:r>
            <a:r>
              <a:rPr lang="pt-BR" b="1" dirty="0" err="1"/>
              <a:t>yarn</a:t>
            </a:r>
            <a:r>
              <a:rPr lang="pt-BR" b="1" dirty="0"/>
              <a:t>/</a:t>
            </a:r>
            <a:r>
              <a:rPr lang="pt-BR" b="1" dirty="0" err="1"/>
              <a:t>lib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  <a:r>
              <a:rPr lang="pt-BR" b="1" dirty="0" err="1"/>
              <a:t>hdfs</a:t>
            </a:r>
            <a:r>
              <a:rPr lang="pt-BR" b="1" dirty="0"/>
              <a:t>/*,%HADOOP_HOME%/</a:t>
            </a:r>
            <a:r>
              <a:rPr lang="pt-BR" b="1" dirty="0" err="1"/>
              <a:t>share</a:t>
            </a:r>
            <a:r>
              <a:rPr lang="pt-BR" b="1" dirty="0"/>
              <a:t>/</a:t>
            </a:r>
            <a:r>
              <a:rPr lang="pt-BR" b="1" dirty="0" err="1"/>
              <a:t>hadoop</a:t>
            </a:r>
            <a:r>
              <a:rPr lang="pt-BR" b="1" dirty="0"/>
              <a:t>/</a:t>
            </a:r>
          </a:p>
          <a:p>
            <a:pPr>
              <a:tabLst>
                <a:tab pos="801688" algn="l"/>
              </a:tabLst>
            </a:pPr>
            <a:r>
              <a:rPr lang="pt-BR" b="1" dirty="0"/>
              <a:t>                             </a:t>
            </a:r>
            <a:r>
              <a:rPr lang="pt-BR" b="1" dirty="0" err="1"/>
              <a:t>hdfs</a:t>
            </a:r>
            <a:r>
              <a:rPr lang="pt-BR" b="1" dirty="0"/>
              <a:t>/</a:t>
            </a:r>
            <a:r>
              <a:rPr lang="pt-BR" b="1" dirty="0" err="1"/>
              <a:t>lib</a:t>
            </a:r>
            <a:r>
              <a:rPr lang="pt-BR" b="1" dirty="0"/>
              <a:t>/*</a:t>
            </a:r>
            <a:r>
              <a:rPr lang="pt-BR" dirty="0"/>
              <a:t>&lt;/</a:t>
            </a:r>
            <a:r>
              <a:rPr lang="pt-BR" dirty="0" err="1"/>
              <a:t>value</a:t>
            </a:r>
            <a:r>
              <a:rPr lang="pt-BR" dirty="0"/>
              <a:t>&gt;   </a:t>
            </a:r>
          </a:p>
          <a:p>
            <a:pPr defTabSz="447675"/>
            <a:r>
              <a:rPr lang="pt-BR" dirty="0"/>
              <a:t>	&lt;/</a:t>
            </a:r>
            <a:r>
              <a:rPr lang="pt-BR" dirty="0" err="1"/>
              <a:t>property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configuration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45373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003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 – Configuração </a:t>
            </a:r>
            <a:r>
              <a:rPr lang="pt-BR" sz="3600" b="1" i="0" u="sng" dirty="0">
                <a:solidFill>
                  <a:srgbClr val="212529"/>
                </a:solidFill>
                <a:effectLst/>
                <a:latin typeface="system-ui"/>
              </a:rPr>
              <a:t>yarn-site.xml</a:t>
            </a:r>
            <a:endParaRPr lang="pt-BR" sz="36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983A96-220A-3A92-2FA4-47B77F7B14E3}"/>
              </a:ext>
            </a:extLst>
          </p:cNvPr>
          <p:cNvSpPr txBox="1"/>
          <p:nvPr/>
        </p:nvSpPr>
        <p:spPr>
          <a:xfrm>
            <a:off x="569165" y="1944775"/>
            <a:ext cx="106369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&lt;</a:t>
            </a:r>
            <a:r>
              <a:rPr lang="pt-BR" sz="2400" dirty="0" err="1"/>
              <a:t>configuration</a:t>
            </a:r>
            <a:r>
              <a:rPr lang="pt-BR" sz="2400" dirty="0"/>
              <a:t>&gt;</a:t>
            </a:r>
          </a:p>
          <a:p>
            <a:r>
              <a:rPr lang="pt-BR" sz="2400" dirty="0"/>
              <a:t>    &lt;</a:t>
            </a:r>
            <a:r>
              <a:rPr lang="pt-BR" sz="2400" dirty="0" err="1"/>
              <a:t>property</a:t>
            </a:r>
            <a:r>
              <a:rPr lang="pt-BR" sz="2400" dirty="0"/>
              <a:t>&gt;</a:t>
            </a:r>
          </a:p>
          <a:p>
            <a:r>
              <a:rPr lang="pt-BR" sz="2400" dirty="0"/>
              <a:t>        &lt;</a:t>
            </a:r>
            <a:r>
              <a:rPr lang="pt-BR" sz="2400" dirty="0" err="1"/>
              <a:t>name</a:t>
            </a:r>
            <a:r>
              <a:rPr lang="pt-BR" sz="2400" dirty="0"/>
              <a:t>&gt;</a:t>
            </a:r>
            <a:r>
              <a:rPr lang="pt-BR" sz="2400" b="1" dirty="0" err="1"/>
              <a:t>yarn.nodemanager.aux-services</a:t>
            </a:r>
            <a:r>
              <a:rPr lang="pt-BR" sz="2400" dirty="0"/>
              <a:t>&lt;/</a:t>
            </a:r>
            <a:r>
              <a:rPr lang="pt-BR" sz="2400" dirty="0" err="1"/>
              <a:t>name</a:t>
            </a:r>
            <a:r>
              <a:rPr lang="pt-BR" sz="2400" dirty="0"/>
              <a:t>&gt;</a:t>
            </a:r>
          </a:p>
          <a:p>
            <a:r>
              <a:rPr lang="pt-BR" sz="2400" dirty="0"/>
              <a:t>        &lt;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  <a:r>
              <a:rPr lang="pt-BR" sz="2400" b="1" dirty="0" err="1"/>
              <a:t>mapreduce_shuffle</a:t>
            </a:r>
            <a:r>
              <a:rPr lang="pt-BR" sz="2400" dirty="0"/>
              <a:t>&lt;/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</a:p>
          <a:p>
            <a:r>
              <a:rPr lang="pt-BR" sz="2400" dirty="0"/>
              <a:t>    &lt;/</a:t>
            </a:r>
            <a:r>
              <a:rPr lang="pt-BR" sz="2400" dirty="0" err="1"/>
              <a:t>property</a:t>
            </a:r>
            <a:r>
              <a:rPr lang="pt-BR" sz="2400" dirty="0"/>
              <a:t>&gt;</a:t>
            </a:r>
          </a:p>
          <a:p>
            <a:r>
              <a:rPr lang="pt-BR" sz="2400" dirty="0"/>
              <a:t>    &lt;</a:t>
            </a:r>
            <a:r>
              <a:rPr lang="pt-BR" sz="2400" dirty="0" err="1"/>
              <a:t>property</a:t>
            </a:r>
            <a:r>
              <a:rPr lang="pt-BR" sz="2400" dirty="0"/>
              <a:t>&gt;</a:t>
            </a:r>
          </a:p>
          <a:p>
            <a:r>
              <a:rPr lang="pt-BR" sz="2400" dirty="0"/>
              <a:t>        &lt;</a:t>
            </a:r>
            <a:r>
              <a:rPr lang="pt-BR" sz="2400" dirty="0" err="1"/>
              <a:t>name</a:t>
            </a:r>
            <a:r>
              <a:rPr lang="pt-BR" sz="2400" dirty="0"/>
              <a:t>&gt;</a:t>
            </a:r>
            <a:r>
              <a:rPr lang="pt-BR" sz="2400" b="1" dirty="0" err="1"/>
              <a:t>yarn.nodemanager.aux-services.mapreduce_shuffle.class</a:t>
            </a:r>
            <a:r>
              <a:rPr lang="pt-BR" sz="2400" dirty="0"/>
              <a:t>&lt;/</a:t>
            </a:r>
            <a:r>
              <a:rPr lang="pt-BR" sz="2400" dirty="0" err="1"/>
              <a:t>name</a:t>
            </a:r>
            <a:r>
              <a:rPr lang="pt-BR" sz="2400" dirty="0"/>
              <a:t>&gt;</a:t>
            </a:r>
          </a:p>
          <a:p>
            <a:r>
              <a:rPr lang="pt-BR" sz="2400" dirty="0"/>
              <a:t>        &lt;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  <a:r>
              <a:rPr lang="pt-BR" sz="2400" b="1" dirty="0" err="1"/>
              <a:t>org.apache.hadoop.mapred.ShuffleHandler</a:t>
            </a:r>
            <a:r>
              <a:rPr lang="pt-BR" sz="2400" dirty="0"/>
              <a:t>&lt;/</a:t>
            </a:r>
            <a:r>
              <a:rPr lang="pt-BR" sz="2400" dirty="0" err="1"/>
              <a:t>value</a:t>
            </a:r>
            <a:r>
              <a:rPr lang="pt-BR" sz="2400" dirty="0"/>
              <a:t>&gt;</a:t>
            </a:r>
          </a:p>
          <a:p>
            <a:r>
              <a:rPr lang="pt-BR" sz="2400" dirty="0"/>
              <a:t>    &lt;/</a:t>
            </a:r>
            <a:r>
              <a:rPr lang="pt-BR" sz="2400" dirty="0" err="1"/>
              <a:t>property</a:t>
            </a:r>
            <a:r>
              <a:rPr lang="pt-BR" sz="2400" dirty="0"/>
              <a:t>&gt;	</a:t>
            </a:r>
          </a:p>
          <a:p>
            <a:r>
              <a:rPr lang="pt-BR" sz="2400" dirty="0"/>
              <a:t>&lt;/</a:t>
            </a:r>
            <a:r>
              <a:rPr lang="pt-BR" sz="2400" dirty="0" err="1"/>
              <a:t>configuration</a:t>
            </a:r>
            <a:r>
              <a:rPr lang="pt-BR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776850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INSTALAÇÃO HADOOP – Configuração </a:t>
            </a:r>
            <a:r>
              <a:rPr lang="pt-BR" sz="3600" b="1" i="0" u="sng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hadoop-env.cmd</a:t>
            </a:r>
            <a:endParaRPr lang="pt-BR" sz="3600" b="1" u="sng" dirty="0"/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477BF9-81E2-A0F6-A787-BCBE373677AB}"/>
              </a:ext>
            </a:extLst>
          </p:cNvPr>
          <p:cNvSpPr txBox="1"/>
          <p:nvPr/>
        </p:nvSpPr>
        <p:spPr>
          <a:xfrm>
            <a:off x="569166" y="220532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set JAVA_HOME=%JAVA_HOME%</a:t>
            </a:r>
          </a:p>
        </p:txBody>
      </p:sp>
    </p:spTree>
    <p:extLst>
      <p:ext uri="{BB962C8B-B14F-4D97-AF65-F5344CB8AC3E}">
        <p14:creationId xmlns:p14="http://schemas.microsoft.com/office/powerpoint/2010/main" val="1459888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288120-BFA8-41FF-9EA1-020B22DF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6" y="960032"/>
            <a:ext cx="1003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START/STOP DO AMBIENTE HDFS</a:t>
            </a:r>
          </a:p>
        </p:txBody>
      </p:sp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606363"/>
            <a:ext cx="11377852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b="1" dirty="0">
              <a:solidFill>
                <a:srgbClr val="0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EB06B5-511E-B300-5A7D-CF634786BC8F}"/>
              </a:ext>
            </a:extLst>
          </p:cNvPr>
          <p:cNvSpPr txBox="1"/>
          <p:nvPr/>
        </p:nvSpPr>
        <p:spPr>
          <a:xfrm>
            <a:off x="569166" y="1690342"/>
            <a:ext cx="113778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FORMATA O AMBIENTE HDFS</a:t>
            </a:r>
          </a:p>
          <a:p>
            <a:r>
              <a:rPr lang="pt-BR" sz="2800" dirty="0"/>
              <a:t>c:\hadoop-3.3.0\</a:t>
            </a:r>
            <a:r>
              <a:rPr lang="pt-BR" sz="2800" b="1" dirty="0"/>
              <a:t>hdfs </a:t>
            </a:r>
            <a:r>
              <a:rPr lang="pt-BR" sz="2800" b="1" dirty="0" err="1"/>
              <a:t>namenode</a:t>
            </a:r>
            <a:r>
              <a:rPr lang="pt-BR" sz="2800" b="1" dirty="0"/>
              <a:t> –</a:t>
            </a:r>
            <a:r>
              <a:rPr lang="pt-BR" sz="2800" b="1" dirty="0" err="1"/>
              <a:t>format</a:t>
            </a:r>
            <a:endParaRPr lang="pt-BR" sz="2800" b="1" dirty="0"/>
          </a:p>
          <a:p>
            <a:endParaRPr lang="pt-BR" sz="2800" dirty="0"/>
          </a:p>
          <a:p>
            <a:r>
              <a:rPr lang="pt-BR" sz="2800" b="1" dirty="0">
                <a:solidFill>
                  <a:srgbClr val="FF0000"/>
                </a:solidFill>
              </a:rPr>
              <a:t>START SERVIÇOS NAMENODE E DATANOME</a:t>
            </a:r>
          </a:p>
          <a:p>
            <a:r>
              <a:rPr lang="pt-BR" sz="2800" dirty="0"/>
              <a:t>c:\hadoop-3.3.0\sbin\</a:t>
            </a:r>
            <a:r>
              <a:rPr lang="pt-BR" sz="2800" b="1" dirty="0"/>
              <a:t>start-dfs</a:t>
            </a:r>
          </a:p>
          <a:p>
            <a:endParaRPr lang="pt-BR" sz="2800" b="1" dirty="0"/>
          </a:p>
          <a:p>
            <a:r>
              <a:rPr lang="pt-BR" sz="2800" b="1" dirty="0">
                <a:solidFill>
                  <a:srgbClr val="FF0000"/>
                </a:solidFill>
              </a:rPr>
              <a:t>START SERVIÇOS RESOURCEMANAGER E NODEMANAGER</a:t>
            </a:r>
          </a:p>
          <a:p>
            <a:r>
              <a:rPr lang="pt-BR" sz="2800" dirty="0"/>
              <a:t>c:\hadoop-3.3.0\sbin\</a:t>
            </a:r>
            <a:r>
              <a:rPr lang="pt-BR" sz="2800" b="1" dirty="0"/>
              <a:t>start-yarn</a:t>
            </a:r>
          </a:p>
          <a:p>
            <a:endParaRPr lang="pt-BR" sz="2800" b="1" dirty="0"/>
          </a:p>
          <a:p>
            <a:r>
              <a:rPr lang="pt-BR" sz="2800" b="1" dirty="0">
                <a:solidFill>
                  <a:srgbClr val="FF0000"/>
                </a:solidFill>
              </a:rPr>
              <a:t>STOP SERVIÇOS</a:t>
            </a:r>
          </a:p>
          <a:p>
            <a:r>
              <a:rPr lang="pt-BR" sz="2800" dirty="0"/>
              <a:t>c:\hadoop-3.3.0\sbin\</a:t>
            </a:r>
            <a:r>
              <a:rPr lang="pt-BR" sz="2800" b="1" dirty="0"/>
              <a:t>stop-all</a:t>
            </a:r>
          </a:p>
        </p:txBody>
      </p:sp>
    </p:spTree>
    <p:extLst>
      <p:ext uri="{BB962C8B-B14F-4D97-AF65-F5344CB8AC3E}">
        <p14:creationId xmlns:p14="http://schemas.microsoft.com/office/powerpoint/2010/main" val="3487733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PRÁTICA MAPREDUCE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495A7AA-57A6-5F3E-2706-119F3EB84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040386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18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F I 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0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AA7EF1-6A8B-FD59-7709-A11B05A87CF6}"/>
              </a:ext>
            </a:extLst>
          </p:cNvPr>
          <p:cNvSpPr txBox="1"/>
          <p:nvPr/>
        </p:nvSpPr>
        <p:spPr>
          <a:xfrm>
            <a:off x="665479" y="949259"/>
            <a:ext cx="6696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TIPOS DE ANÁLISES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EF2C66-F262-C12C-4307-7E23C49BA35B}"/>
              </a:ext>
            </a:extLst>
          </p:cNvPr>
          <p:cNvSpPr txBox="1"/>
          <p:nvPr/>
        </p:nvSpPr>
        <p:spPr>
          <a:xfrm>
            <a:off x="924013" y="63082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https://www.cursospm3.com.br/blog/analise-preditiva/ (</a:t>
            </a:r>
            <a:r>
              <a:rPr lang="pt-BR" sz="800" b="0" i="0" dirty="0">
                <a:effectLst/>
                <a:latin typeface="-apple-system"/>
              </a:rPr>
              <a:t>2023</a:t>
            </a:r>
            <a:r>
              <a:rPr lang="pt-BR" sz="800" dirty="0"/>
              <a:t>) 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C0CF5D-81E7-20EA-34B3-D6AA2098A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79" y="1671508"/>
            <a:ext cx="10998766" cy="42791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6BEACB-4C68-2066-53C2-367F43B2B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460" y="5701005"/>
            <a:ext cx="1753844" cy="11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2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34017</TotalTime>
  <Words>3493</Words>
  <Application>Microsoft Office PowerPoint</Application>
  <PresentationFormat>Widescreen</PresentationFormat>
  <Paragraphs>491</Paragraphs>
  <Slides>89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101" baseType="lpstr">
      <vt:lpstr>-apple-system</vt:lpstr>
      <vt:lpstr>arial</vt:lpstr>
      <vt:lpstr>arial</vt:lpstr>
      <vt:lpstr>Calibri</vt:lpstr>
      <vt:lpstr>Calibri Light</vt:lpstr>
      <vt:lpstr>Google Sans</vt:lpstr>
      <vt:lpstr>Roboto</vt:lpstr>
      <vt:lpstr>source-serif-pro</vt:lpstr>
      <vt:lpstr>system-ui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Nascimento de Jesus</dc:creator>
  <cp:lastModifiedBy>Paulo Nascimento de Jesus</cp:lastModifiedBy>
  <cp:revision>244</cp:revision>
  <dcterms:created xsi:type="dcterms:W3CDTF">2023-08-08T14:21:19Z</dcterms:created>
  <dcterms:modified xsi:type="dcterms:W3CDTF">2023-10-03T01:54:57Z</dcterms:modified>
</cp:coreProperties>
</file>